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vsdx" ContentType="application/vnd.ms-visio.drawing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6" r:id="rId4"/>
    <p:sldId id="292" r:id="rId5"/>
    <p:sldId id="267" r:id="rId6"/>
    <p:sldId id="268" r:id="rId7"/>
    <p:sldId id="261" r:id="rId8"/>
    <p:sldId id="270" r:id="rId9"/>
    <p:sldId id="300" r:id="rId10"/>
    <p:sldId id="315" r:id="rId11"/>
    <p:sldId id="313" r:id="rId12"/>
    <p:sldId id="314" r:id="rId13"/>
    <p:sldId id="291" r:id="rId14"/>
    <p:sldId id="299" r:id="rId15"/>
    <p:sldId id="307" r:id="rId16"/>
    <p:sldId id="297" r:id="rId17"/>
    <p:sldId id="276" r:id="rId18"/>
    <p:sldId id="280" r:id="rId19"/>
    <p:sldId id="281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F7A"/>
    <a:srgbClr val="425860"/>
    <a:srgbClr val="398E3D"/>
    <a:srgbClr val="FF6D00"/>
    <a:srgbClr val="F1F5F8"/>
    <a:srgbClr val="F9F9F9"/>
    <a:srgbClr val="2C7130"/>
    <a:srgbClr val="CC5600"/>
    <a:srgbClr val="FB7716"/>
    <a:srgbClr val="44566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94674"/>
  </p:normalViewPr>
  <p:slideViewPr>
    <p:cSldViewPr snapToGrid="0" snapToObjects="1" showGuides="1">
      <p:cViewPr varScale="1">
        <p:scale>
          <a:sx n="59" d="100"/>
          <a:sy n="59" d="100"/>
        </p:scale>
        <p:origin x="-72" y="-714"/>
      </p:cViewPr>
      <p:guideLst>
        <p:guide orient="horz" pos="1791"/>
        <p:guide orient="horz" pos="3158"/>
        <p:guide pos="3840"/>
        <p:guide pos="451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310C7-34AD-4809-85FC-EC5926D1B62B}" type="datetimeFigureOut">
              <a:rPr lang="zh-CN" altLang="en-US" smtClean="0"/>
              <a:pPr/>
              <a:t>2023/5/9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2265C-CFB5-4B78-A429-8BCFC2FD0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2265C-CFB5-4B78-A429-8BCFC2FD0A7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546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Visio___1.vsd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60974" y="3291840"/>
            <a:ext cx="1070775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jspm农业电商服务系统 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3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4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" name="椭圆 1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系统首页界面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658495"/>
            <a:ext cx="12150725" cy="614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商品信息详情页面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" y="663575"/>
            <a:ext cx="12057380" cy="582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个人中心界面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2940"/>
            <a:ext cx="12183745" cy="6147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后台登录界面</a:t>
            </a:r>
            <a:endParaRPr lang="zh-CN" alt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" y="723900"/>
            <a:ext cx="12041505" cy="6006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6358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管理员主界面</a:t>
            </a:r>
            <a:endParaRPr lang="zh-CN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" y="723900"/>
            <a:ext cx="12052935" cy="6015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6358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会员管理界面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" y="673100"/>
            <a:ext cx="12057380" cy="602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商家管理界面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" y="693420"/>
            <a:ext cx="12033885" cy="610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系统测试的目的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370237" y="744855"/>
            <a:ext cx="1101598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/>
            <a:r>
              <a:rPr altLang="zh-CN" dirty="0" smtClean="0"/>
              <a:t>任何人系统开发也不能保证没有一点错误，在开发的过程中错误是不可避免的，所以在发现错误时要及时改正，不能让错误一直存在，否则会引发系统崩溃等不可小觑的后果，所以才需要系统测试来在一定程度上避免这些问题的发生。在测试中发现错误并及时改正才会让系统长久稳定的运行，虽然这是耗时耗力的，但为了系统能够长期使用，系统测试这一步骤也是十分重要的。</a:t>
            </a:r>
          </a:p>
          <a:p>
            <a:pPr indent="457200" algn="just" fontAlgn="auto"/>
            <a:r>
              <a:rPr altLang="zh-CN" dirty="0" smtClean="0"/>
              <a:t>为实现系统中各个模块的功能，系统测试是必须的，这样才能判定系统是否能准确的实现预想的功能[13]。在正式使用系统前必要的步骤就是针对系统进行测试，确保系统的准确性，以供使用。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3885" y="16691"/>
            <a:ext cx="341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结  论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257207" y="745036"/>
            <a:ext cx="11064240" cy="3220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 </a:t>
            </a:r>
            <a:endParaRPr lang="zh-CN" altLang="en-US" sz="2000" dirty="0" smtClean="0"/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 smtClean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本系统是采用java语言，ssm框架构建的一个操作管理系统，选择的数据库是Mysql。整个过程先是通过整体的系统分析，来确定本系统的可行性是否达标。为了满足用户的需求以及提高管理员的工作效率，通过系统所要实现的功能分析，决定了系统用户要实现的功能。之后就是精细各个模块的具体功能，定义管理员、会员和商家的权限，分割成管理员功能模块、会员功能模块和商家功能模块。之后通过系统测试来确保数据的准确性和操作的准确性，发现错误并立即做出了改正。</a:t>
            </a: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 smtClean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系统本身就是共享信息的存在，管理员可以发布信息来分享资源，通过加入关键词检索，让用户更方便的使用系统。同时通过分类以便用户查找信息可以进一步的对号入座，极大的节省了查找信息的时间。</a:t>
            </a:r>
          </a:p>
          <a:p>
            <a:pPr indent="3048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kern="100" dirty="0" smtClean="0">
                <a:latin typeface="Times New Roman" panose="02020603050405020304"/>
                <a:ea typeface="宋体" panose="02010600030101010101" pitchFamily="2" charset="-122"/>
                <a:cs typeface="Times New Roman" panose="02020603050405020304"/>
              </a:rPr>
              <a:t>在本次系统设计中，完成了大大小小的模块，系统设计的调查，数据的分析，在安装软件方面，选择版本问题困扰了我很久，后来找相关的系统介绍，了解了各个版本的利与弊，最后完善了本次设计。农业电商服务系统的设计选择了Java开发工具，和Mysql数据库对前后台的数据交互进行分析保存，使用Mysql数据库可以让程序运行更加的安全且稳定，从而实现并完善系统的开发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601133"/>
          </a:xfrm>
          <a:prstGeom prst="rect">
            <a:avLst/>
          </a:prstGeom>
          <a:solidFill>
            <a:srgbClr val="398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参考文献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19380" y="1299210"/>
            <a:ext cx="1195324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/>
            <a:r>
              <a:rPr altLang="zh-CN" sz="1400" smtClean="0"/>
              <a:t>[1]西尔伯沙茨(Silberschatz.A.) . 计算机科学丛书：数据库系统概念(原书第6版)[M]. 机械工业出版社,2018:03．</a:t>
            </a:r>
          </a:p>
          <a:p>
            <a:pPr hangingPunct="0"/>
            <a:r>
              <a:rPr altLang="zh-CN" sz="1400" smtClean="0"/>
              <a:t>[2]竺天元.基于JSP的企业人事薪酬管理信息系统的设计与实现[D].湖南大学,2018:07.</a:t>
            </a:r>
          </a:p>
          <a:p>
            <a:pPr hangingPunct="0"/>
            <a:r>
              <a:rPr altLang="zh-CN" sz="1400" smtClean="0"/>
              <a:t>[3]王珊.基于JSP技术的医院人力资源管理系统的设计与实现[D].西安科技大学,2018:11.</a:t>
            </a:r>
          </a:p>
          <a:p>
            <a:pPr hangingPunct="0"/>
            <a:r>
              <a:rPr altLang="zh-CN" sz="1400" smtClean="0"/>
              <a:t>[4]王志任.基于Vue.js的开发平台的设计与实现[D].广东工业大学,2018.</a:t>
            </a:r>
          </a:p>
          <a:p>
            <a:pPr hangingPunct="0"/>
            <a:r>
              <a:rPr altLang="zh-CN" sz="1400" smtClean="0"/>
              <a:t>[5]李绪成,闫海珍 java Web开发教程—入门与提高篇(JSP+Servlet) 清华大学出版社,2019:13.</a:t>
            </a:r>
          </a:p>
          <a:p>
            <a:pPr hangingPunct="0"/>
            <a:r>
              <a:rPr altLang="zh-CN" sz="1400" smtClean="0"/>
              <a:t>[6]刘敏.基于Ssm框架社交网络平台的设计与实现[D].湖南大学,2018.</a:t>
            </a:r>
          </a:p>
          <a:p>
            <a:pPr hangingPunct="0"/>
            <a:r>
              <a:rPr altLang="zh-CN" sz="1400" smtClean="0"/>
              <a:t>[7]Robert W.Sebesta著,刘伟琴等译.Web程序设计[M],北京清华大学出版社,2018(4):9-450．</a:t>
            </a:r>
          </a:p>
          <a:p>
            <a:pPr hangingPunct="0"/>
            <a:r>
              <a:rPr altLang="zh-CN" sz="1400" smtClean="0"/>
              <a:t>[8]萨师煊,王珊.数据库系统概论[M]．北京:高等教育出版社，2018:10-180．</a:t>
            </a:r>
          </a:p>
          <a:p>
            <a:pPr hangingPunct="0"/>
            <a:r>
              <a:rPr altLang="zh-CN" sz="1400" smtClean="0"/>
              <a:t>[9]陈刚．Eclipse从入门到精通[M].北京:清华大学出版社，2020(2):17-380．</a:t>
            </a:r>
          </a:p>
          <a:p>
            <a:pPr hangingPunct="0"/>
            <a:r>
              <a:rPr altLang="zh-CN" sz="1400" smtClean="0"/>
              <a:t>[10]韩思凡.Web开发中的JSP与HTM的基础应用[J].科学技术创新,2020(14):71-72.</a:t>
            </a:r>
          </a:p>
          <a:p>
            <a:pPr hangingPunct="0"/>
            <a:r>
              <a:rPr altLang="zh-CN" sz="1400" smtClean="0"/>
              <a:t>[11]刘小飞,李明杰.基于JSP和Servlet架构的新闻频道系统[J].电脑知识与技术,2020,16(12):82-83.</a:t>
            </a:r>
          </a:p>
          <a:p>
            <a:pPr hangingPunct="0"/>
            <a:r>
              <a:rPr altLang="zh-CN" sz="1400" smtClean="0"/>
              <a:t>[12]赵辉,熊文俊.JSP的网络数据库连接技术及运用之研究[J].电脑知识与技术,2019,15(17):25-26.</a:t>
            </a:r>
          </a:p>
          <a:p>
            <a:pPr hangingPunct="0"/>
            <a:r>
              <a:rPr altLang="zh-CN" sz="1400" smtClean="0"/>
              <a:t>[13]刘婷.JSP技术发展前景研究[J].信息与电脑(理论版),2019(08):70-71.</a:t>
            </a:r>
          </a:p>
          <a:p>
            <a:pPr hangingPunct="0"/>
            <a:r>
              <a:rPr altLang="zh-CN" sz="1400" smtClean="0"/>
              <a:t>[14]杨正午.基于WEB前端开发技术的网站设计,2019,34(03):51-53+57.</a:t>
            </a:r>
          </a:p>
          <a:p>
            <a:pPr hangingPunct="0"/>
            <a:r>
              <a:rPr altLang="zh-CN" sz="1400" smtClean="0"/>
              <a:t>[15]李秋锦.基于JSP的简单网页设计[J].科技经济导刊,2019,27(16):30.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23380" y="147320"/>
            <a:ext cx="5292725" cy="4864735"/>
          </a:xfrm>
          <a:prstGeom prst="rect">
            <a:avLst/>
          </a:prstGeom>
          <a:noFill/>
          <a:ln>
            <a:noFill/>
          </a:ln>
          <a:effectLst>
            <a:outerShdw blurRad="165100" sx="101000" sy="101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fontAlgn="auto"/>
            <a:r>
              <a:rPr sz="1600" smtClean="0">
                <a:solidFill>
                  <a:schemeClr val="tx1"/>
                </a:solidFill>
              </a:rPr>
              <a:t>时代在飞速进步，每个行业都在努力发展先进技术，通过这些先进的技术来提高自己的水平和优势，农业电商服务系统当然不能排除在外。农业电商服务系统是在实际应用和软件工程的开发原理之上，运用Java语言以及ssm框架进行开发。首先要进行需求分析，分析出农业电商服务系统的主要功能，然后设计了系统结构。整体设计包括系统的功能、系统总体结构、系统数据结构和对系统安全性进行设计；最后要对系统进行测试，还要对测试的结果进行总结和分析，为以后系统的维护提供方便，也为以后类似系统的开发提供参考和帮助。这种个性化的网络系统管理更重视相互协调和管理合作，能激发管理者的创造性和主动性，这对农业电商服务系统来说非常有益。</a:t>
            </a:r>
          </a:p>
        </p:txBody>
      </p:sp>
      <p:sp>
        <p:nvSpPr>
          <p:cNvPr id="5" name="矩形 4"/>
          <p:cNvSpPr/>
          <p:nvPr/>
        </p:nvSpPr>
        <p:spPr>
          <a:xfrm>
            <a:off x="4308475" y="5496560"/>
            <a:ext cx="4294505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1" dirty="0"/>
              <a:t>摘     要</a:t>
            </a:r>
          </a:p>
        </p:txBody>
      </p:sp>
    </p:spTree>
  </p:cSld>
  <p:clrMapOvr>
    <a:masterClrMapping/>
  </p:clrMapOvr>
  <p:transition spd="med">
    <p:pull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223000"/>
            <a:ext cx="12192000" cy="635000"/>
          </a:xfrm>
          <a:prstGeom prst="rect">
            <a:avLst/>
          </a:prstGeom>
          <a:solidFill>
            <a:srgbClr val="44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49195" y="3301238"/>
            <a:ext cx="787908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感谢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各位老师</a:t>
            </a:r>
            <a:r>
              <a:rPr lang="zh-CN" altLang="en-US" sz="6000" b="1" dirty="0">
                <a:solidFill>
                  <a:schemeClr val="bg1"/>
                </a:solidFill>
              </a:rPr>
              <a:t>评判指导</a:t>
            </a:r>
          </a:p>
        </p:txBody>
      </p:sp>
      <p:sp>
        <p:nvSpPr>
          <p:cNvPr id="20" name="椭圆 19"/>
          <p:cNvSpPr/>
          <p:nvPr/>
        </p:nvSpPr>
        <p:spPr>
          <a:xfrm>
            <a:off x="5627539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038127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443635" y="5333204"/>
            <a:ext cx="115746" cy="1157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170103" y="4378458"/>
            <a:ext cx="1833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指导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老师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：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XXX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报告人：</a:t>
            </a: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XXXXX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69529" y="541051"/>
            <a:ext cx="2638414" cy="2624498"/>
            <a:chOff x="4769529" y="541051"/>
            <a:chExt cx="2638414" cy="2624498"/>
          </a:xfrm>
        </p:grpSpPr>
        <p:grpSp>
          <p:nvGrpSpPr>
            <p:cNvPr id="26" name="Group 74"/>
            <p:cNvGrpSpPr>
              <a:grpSpLocks noChangeAspect="1"/>
            </p:cNvGrpSpPr>
            <p:nvPr/>
          </p:nvGrpSpPr>
          <p:grpSpPr bwMode="auto">
            <a:xfrm>
              <a:off x="4769529" y="541051"/>
              <a:ext cx="2638414" cy="2624498"/>
              <a:chOff x="5429" y="2125"/>
              <a:chExt cx="569" cy="566"/>
            </a:xfrm>
            <a:solidFill>
              <a:schemeClr val="bg1"/>
            </a:solidFill>
          </p:grpSpPr>
          <p:sp>
            <p:nvSpPr>
              <p:cNvPr id="28" name="Freeform 75"/>
              <p:cNvSpPr/>
              <p:nvPr/>
            </p:nvSpPr>
            <p:spPr bwMode="auto">
              <a:xfrm>
                <a:off x="5639" y="2603"/>
                <a:ext cx="149" cy="22"/>
              </a:xfrm>
              <a:custGeom>
                <a:avLst/>
                <a:gdLst>
                  <a:gd name="T0" fmla="*/ 210 w 210"/>
                  <a:gd name="T1" fmla="*/ 16 h 32"/>
                  <a:gd name="T2" fmla="*/ 195 w 210"/>
                  <a:gd name="T3" fmla="*/ 0 h 32"/>
                  <a:gd name="T4" fmla="*/ 15 w 210"/>
                  <a:gd name="T5" fmla="*/ 0 h 32"/>
                  <a:gd name="T6" fmla="*/ 0 w 210"/>
                  <a:gd name="T7" fmla="*/ 16 h 32"/>
                  <a:gd name="T8" fmla="*/ 0 w 210"/>
                  <a:gd name="T9" fmla="*/ 16 h 32"/>
                  <a:gd name="T10" fmla="*/ 15 w 210"/>
                  <a:gd name="T11" fmla="*/ 32 h 32"/>
                  <a:gd name="T12" fmla="*/ 195 w 210"/>
                  <a:gd name="T13" fmla="*/ 32 h 32"/>
                  <a:gd name="T14" fmla="*/ 210 w 210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2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2"/>
                      <a:pt x="15" y="32"/>
                    </a:cubicBezTo>
                    <a:cubicBezTo>
                      <a:pt x="195" y="32"/>
                      <a:pt x="195" y="32"/>
                      <a:pt x="195" y="32"/>
                    </a:cubicBezTo>
                    <a:cubicBezTo>
                      <a:pt x="203" y="32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76"/>
              <p:cNvSpPr/>
              <p:nvPr/>
            </p:nvSpPr>
            <p:spPr bwMode="auto">
              <a:xfrm>
                <a:off x="5702" y="2125"/>
                <a:ext cx="23" cy="94"/>
              </a:xfrm>
              <a:custGeom>
                <a:avLst/>
                <a:gdLst>
                  <a:gd name="T0" fmla="*/ 16 w 32"/>
                  <a:gd name="T1" fmla="*/ 132 h 132"/>
                  <a:gd name="T2" fmla="*/ 32 w 32"/>
                  <a:gd name="T3" fmla="*/ 116 h 132"/>
                  <a:gd name="T4" fmla="*/ 32 w 32"/>
                  <a:gd name="T5" fmla="*/ 16 h 132"/>
                  <a:gd name="T6" fmla="*/ 16 w 32"/>
                  <a:gd name="T7" fmla="*/ 0 h 132"/>
                  <a:gd name="T8" fmla="*/ 16 w 32"/>
                  <a:gd name="T9" fmla="*/ 0 h 132"/>
                  <a:gd name="T10" fmla="*/ 0 w 32"/>
                  <a:gd name="T11" fmla="*/ 16 h 132"/>
                  <a:gd name="T12" fmla="*/ 0 w 32"/>
                  <a:gd name="T13" fmla="*/ 116 h 132"/>
                  <a:gd name="T14" fmla="*/ 16 w 32"/>
                  <a:gd name="T15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32">
                    <a:moveTo>
                      <a:pt x="16" y="132"/>
                    </a:moveTo>
                    <a:cubicBezTo>
                      <a:pt x="25" y="132"/>
                      <a:pt x="32" y="125"/>
                      <a:pt x="32" y="1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5"/>
                      <a:pt x="7" y="132"/>
                      <a:pt x="16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77"/>
              <p:cNvSpPr/>
              <p:nvPr/>
            </p:nvSpPr>
            <p:spPr bwMode="auto">
              <a:xfrm>
                <a:off x="5802" y="2160"/>
                <a:ext cx="61" cy="87"/>
              </a:xfrm>
              <a:custGeom>
                <a:avLst/>
                <a:gdLst>
                  <a:gd name="T0" fmla="*/ 10 w 86"/>
                  <a:gd name="T1" fmla="*/ 119 h 123"/>
                  <a:gd name="T2" fmla="*/ 32 w 86"/>
                  <a:gd name="T3" fmla="*/ 113 h 123"/>
                  <a:gd name="T4" fmla="*/ 82 w 86"/>
                  <a:gd name="T5" fmla="*/ 26 h 123"/>
                  <a:gd name="T6" fmla="*/ 76 w 86"/>
                  <a:gd name="T7" fmla="*/ 5 h 123"/>
                  <a:gd name="T8" fmla="*/ 76 w 86"/>
                  <a:gd name="T9" fmla="*/ 5 h 123"/>
                  <a:gd name="T10" fmla="*/ 55 w 86"/>
                  <a:gd name="T11" fmla="*/ 10 h 123"/>
                  <a:gd name="T12" fmla="*/ 5 w 86"/>
                  <a:gd name="T13" fmla="*/ 97 h 123"/>
                  <a:gd name="T14" fmla="*/ 10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10" y="119"/>
                    </a:moveTo>
                    <a:cubicBezTo>
                      <a:pt x="18" y="123"/>
                      <a:pt x="27" y="120"/>
                      <a:pt x="32" y="113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6" y="19"/>
                      <a:pt x="83" y="9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9" y="0"/>
                      <a:pt x="59" y="3"/>
                      <a:pt x="55" y="10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0" y="105"/>
                      <a:pt x="3" y="114"/>
                      <a:pt x="10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78"/>
              <p:cNvSpPr/>
              <p:nvPr/>
            </p:nvSpPr>
            <p:spPr bwMode="auto">
              <a:xfrm>
                <a:off x="5876" y="2260"/>
                <a:ext cx="87" cy="62"/>
              </a:xfrm>
              <a:custGeom>
                <a:avLst/>
                <a:gdLst>
                  <a:gd name="T0" fmla="*/ 5 w 123"/>
                  <a:gd name="T1" fmla="*/ 76 h 86"/>
                  <a:gd name="T2" fmla="*/ 26 w 123"/>
                  <a:gd name="T3" fmla="*/ 82 h 86"/>
                  <a:gd name="T4" fmla="*/ 113 w 123"/>
                  <a:gd name="T5" fmla="*/ 31 h 86"/>
                  <a:gd name="T6" fmla="*/ 118 w 123"/>
                  <a:gd name="T7" fmla="*/ 10 h 86"/>
                  <a:gd name="T8" fmla="*/ 118 w 123"/>
                  <a:gd name="T9" fmla="*/ 10 h 86"/>
                  <a:gd name="T10" fmla="*/ 97 w 123"/>
                  <a:gd name="T11" fmla="*/ 4 h 86"/>
                  <a:gd name="T12" fmla="*/ 10 w 123"/>
                  <a:gd name="T13" fmla="*/ 55 h 86"/>
                  <a:gd name="T14" fmla="*/ 5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5" y="76"/>
                    </a:moveTo>
                    <a:cubicBezTo>
                      <a:pt x="9" y="83"/>
                      <a:pt x="19" y="86"/>
                      <a:pt x="26" y="82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20" y="27"/>
                      <a:pt x="123" y="18"/>
                      <a:pt x="118" y="10"/>
                    </a:cubicBezTo>
                    <a:cubicBezTo>
                      <a:pt x="118" y="10"/>
                      <a:pt x="118" y="10"/>
                      <a:pt x="118" y="10"/>
                    </a:cubicBezTo>
                    <a:cubicBezTo>
                      <a:pt x="114" y="3"/>
                      <a:pt x="105" y="0"/>
                      <a:pt x="97" y="4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3" y="59"/>
                      <a:pt x="0" y="68"/>
                      <a:pt x="5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79"/>
              <p:cNvSpPr/>
              <p:nvPr/>
            </p:nvSpPr>
            <p:spPr bwMode="auto">
              <a:xfrm>
                <a:off x="5905" y="2399"/>
                <a:ext cx="93" cy="22"/>
              </a:xfrm>
              <a:custGeom>
                <a:avLst/>
                <a:gdLst>
                  <a:gd name="T0" fmla="*/ 0 w 131"/>
                  <a:gd name="T1" fmla="*/ 15 h 31"/>
                  <a:gd name="T2" fmla="*/ 15 w 131"/>
                  <a:gd name="T3" fmla="*/ 31 h 31"/>
                  <a:gd name="T4" fmla="*/ 115 w 131"/>
                  <a:gd name="T5" fmla="*/ 31 h 31"/>
                  <a:gd name="T6" fmla="*/ 131 w 131"/>
                  <a:gd name="T7" fmla="*/ 15 h 31"/>
                  <a:gd name="T8" fmla="*/ 131 w 131"/>
                  <a:gd name="T9" fmla="*/ 15 h 31"/>
                  <a:gd name="T10" fmla="*/ 115 w 131"/>
                  <a:gd name="T11" fmla="*/ 0 h 31"/>
                  <a:gd name="T12" fmla="*/ 15 w 131"/>
                  <a:gd name="T13" fmla="*/ 0 h 31"/>
                  <a:gd name="T14" fmla="*/ 0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0" y="15"/>
                    </a:moveTo>
                    <a:cubicBezTo>
                      <a:pt x="0" y="24"/>
                      <a:pt x="7" y="31"/>
                      <a:pt x="15" y="31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24" y="31"/>
                      <a:pt x="131" y="24"/>
                      <a:pt x="131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1" y="7"/>
                      <a:pt x="124" y="0"/>
                      <a:pt x="1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80"/>
              <p:cNvSpPr/>
              <p:nvPr/>
            </p:nvSpPr>
            <p:spPr bwMode="auto">
              <a:xfrm>
                <a:off x="5564" y="2160"/>
                <a:ext cx="61" cy="87"/>
              </a:xfrm>
              <a:custGeom>
                <a:avLst/>
                <a:gdLst>
                  <a:gd name="T0" fmla="*/ 76 w 86"/>
                  <a:gd name="T1" fmla="*/ 119 h 123"/>
                  <a:gd name="T2" fmla="*/ 81 w 86"/>
                  <a:gd name="T3" fmla="*/ 97 h 123"/>
                  <a:gd name="T4" fmla="*/ 31 w 86"/>
                  <a:gd name="T5" fmla="*/ 10 h 123"/>
                  <a:gd name="T6" fmla="*/ 10 w 86"/>
                  <a:gd name="T7" fmla="*/ 5 h 123"/>
                  <a:gd name="T8" fmla="*/ 10 w 86"/>
                  <a:gd name="T9" fmla="*/ 5 h 123"/>
                  <a:gd name="T10" fmla="*/ 4 w 86"/>
                  <a:gd name="T11" fmla="*/ 26 h 123"/>
                  <a:gd name="T12" fmla="*/ 54 w 86"/>
                  <a:gd name="T13" fmla="*/ 113 h 123"/>
                  <a:gd name="T14" fmla="*/ 76 w 86"/>
                  <a:gd name="T15" fmla="*/ 11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23">
                    <a:moveTo>
                      <a:pt x="76" y="119"/>
                    </a:moveTo>
                    <a:cubicBezTo>
                      <a:pt x="83" y="114"/>
                      <a:pt x="86" y="105"/>
                      <a:pt x="81" y="97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7" y="3"/>
                      <a:pt x="17" y="0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9"/>
                      <a:pt x="0" y="19"/>
                      <a:pt x="4" y="26"/>
                    </a:cubicBezTo>
                    <a:cubicBezTo>
                      <a:pt x="54" y="113"/>
                      <a:pt x="54" y="113"/>
                      <a:pt x="54" y="113"/>
                    </a:cubicBezTo>
                    <a:cubicBezTo>
                      <a:pt x="59" y="120"/>
                      <a:pt x="68" y="123"/>
                      <a:pt x="76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81"/>
              <p:cNvSpPr/>
              <p:nvPr/>
            </p:nvSpPr>
            <p:spPr bwMode="auto">
              <a:xfrm>
                <a:off x="5464" y="2260"/>
                <a:ext cx="87" cy="62"/>
              </a:xfrm>
              <a:custGeom>
                <a:avLst/>
                <a:gdLst>
                  <a:gd name="T0" fmla="*/ 118 w 123"/>
                  <a:gd name="T1" fmla="*/ 76 h 86"/>
                  <a:gd name="T2" fmla="*/ 113 w 123"/>
                  <a:gd name="T3" fmla="*/ 55 h 86"/>
                  <a:gd name="T4" fmla="*/ 26 w 123"/>
                  <a:gd name="T5" fmla="*/ 4 h 86"/>
                  <a:gd name="T6" fmla="*/ 5 w 123"/>
                  <a:gd name="T7" fmla="*/ 10 h 86"/>
                  <a:gd name="T8" fmla="*/ 5 w 123"/>
                  <a:gd name="T9" fmla="*/ 10 h 86"/>
                  <a:gd name="T10" fmla="*/ 10 w 123"/>
                  <a:gd name="T11" fmla="*/ 31 h 86"/>
                  <a:gd name="T12" fmla="*/ 97 w 123"/>
                  <a:gd name="T13" fmla="*/ 82 h 86"/>
                  <a:gd name="T14" fmla="*/ 118 w 123"/>
                  <a:gd name="T15" fmla="*/ 7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86">
                    <a:moveTo>
                      <a:pt x="118" y="76"/>
                    </a:moveTo>
                    <a:cubicBezTo>
                      <a:pt x="123" y="68"/>
                      <a:pt x="120" y="59"/>
                      <a:pt x="113" y="5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8" y="0"/>
                      <a:pt x="9" y="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18"/>
                      <a:pt x="3" y="27"/>
                      <a:pt x="10" y="3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105" y="86"/>
                      <a:pt x="114" y="83"/>
                      <a:pt x="118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5429" y="2399"/>
                <a:ext cx="93" cy="22"/>
              </a:xfrm>
              <a:custGeom>
                <a:avLst/>
                <a:gdLst>
                  <a:gd name="T0" fmla="*/ 131 w 131"/>
                  <a:gd name="T1" fmla="*/ 15 h 31"/>
                  <a:gd name="T2" fmla="*/ 116 w 131"/>
                  <a:gd name="T3" fmla="*/ 0 h 31"/>
                  <a:gd name="T4" fmla="*/ 16 w 131"/>
                  <a:gd name="T5" fmla="*/ 0 h 31"/>
                  <a:gd name="T6" fmla="*/ 0 w 131"/>
                  <a:gd name="T7" fmla="*/ 15 h 31"/>
                  <a:gd name="T8" fmla="*/ 0 w 131"/>
                  <a:gd name="T9" fmla="*/ 15 h 31"/>
                  <a:gd name="T10" fmla="*/ 16 w 131"/>
                  <a:gd name="T11" fmla="*/ 31 h 31"/>
                  <a:gd name="T12" fmla="*/ 116 w 131"/>
                  <a:gd name="T13" fmla="*/ 31 h 31"/>
                  <a:gd name="T14" fmla="*/ 131 w 131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31">
                    <a:moveTo>
                      <a:pt x="131" y="15"/>
                    </a:moveTo>
                    <a:cubicBezTo>
                      <a:pt x="131" y="7"/>
                      <a:pt x="124" y="0"/>
                      <a:pt x="1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24" y="31"/>
                      <a:pt x="131" y="24"/>
                      <a:pt x="13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3"/>
              <p:cNvSpPr/>
              <p:nvPr/>
            </p:nvSpPr>
            <p:spPr bwMode="auto">
              <a:xfrm>
                <a:off x="5639" y="2633"/>
                <a:ext cx="149" cy="22"/>
              </a:xfrm>
              <a:custGeom>
                <a:avLst/>
                <a:gdLst>
                  <a:gd name="T0" fmla="*/ 210 w 210"/>
                  <a:gd name="T1" fmla="*/ 16 h 31"/>
                  <a:gd name="T2" fmla="*/ 195 w 210"/>
                  <a:gd name="T3" fmla="*/ 0 h 31"/>
                  <a:gd name="T4" fmla="*/ 15 w 210"/>
                  <a:gd name="T5" fmla="*/ 0 h 31"/>
                  <a:gd name="T6" fmla="*/ 0 w 210"/>
                  <a:gd name="T7" fmla="*/ 16 h 31"/>
                  <a:gd name="T8" fmla="*/ 0 w 210"/>
                  <a:gd name="T9" fmla="*/ 16 h 31"/>
                  <a:gd name="T10" fmla="*/ 15 w 210"/>
                  <a:gd name="T11" fmla="*/ 31 h 31"/>
                  <a:gd name="T12" fmla="*/ 195 w 210"/>
                  <a:gd name="T13" fmla="*/ 31 h 31"/>
                  <a:gd name="T14" fmla="*/ 210 w 210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" h="31">
                    <a:moveTo>
                      <a:pt x="210" y="16"/>
                    </a:moveTo>
                    <a:cubicBezTo>
                      <a:pt x="210" y="7"/>
                      <a:pt x="203" y="0"/>
                      <a:pt x="19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195" y="31"/>
                      <a:pt x="195" y="31"/>
                      <a:pt x="195" y="31"/>
                    </a:cubicBezTo>
                    <a:cubicBezTo>
                      <a:pt x="203" y="31"/>
                      <a:pt x="210" y="24"/>
                      <a:pt x="2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84"/>
              <p:cNvSpPr/>
              <p:nvPr/>
            </p:nvSpPr>
            <p:spPr bwMode="auto">
              <a:xfrm>
                <a:off x="5676" y="2664"/>
                <a:ext cx="75" cy="27"/>
              </a:xfrm>
              <a:custGeom>
                <a:avLst/>
                <a:gdLst>
                  <a:gd name="T0" fmla="*/ 0 w 106"/>
                  <a:gd name="T1" fmla="*/ 0 h 38"/>
                  <a:gd name="T2" fmla="*/ 53 w 106"/>
                  <a:gd name="T3" fmla="*/ 38 h 38"/>
                  <a:gd name="T4" fmla="*/ 106 w 106"/>
                  <a:gd name="T5" fmla="*/ 0 h 38"/>
                  <a:gd name="T6" fmla="*/ 0 w 106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38">
                    <a:moveTo>
                      <a:pt x="0" y="0"/>
                    </a:moveTo>
                    <a:cubicBezTo>
                      <a:pt x="8" y="22"/>
                      <a:pt x="28" y="38"/>
                      <a:pt x="53" y="38"/>
                    </a:cubicBezTo>
                    <a:cubicBezTo>
                      <a:pt x="78" y="38"/>
                      <a:pt x="98" y="22"/>
                      <a:pt x="10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85"/>
              <p:cNvSpPr>
                <a:spLocks noEditPoints="1"/>
              </p:cNvSpPr>
              <p:nvPr/>
            </p:nvSpPr>
            <p:spPr bwMode="auto">
              <a:xfrm>
                <a:off x="5558" y="2254"/>
                <a:ext cx="312" cy="331"/>
              </a:xfrm>
              <a:custGeom>
                <a:avLst/>
                <a:gdLst>
                  <a:gd name="T0" fmla="*/ 219 w 438"/>
                  <a:gd name="T1" fmla="*/ 0 h 465"/>
                  <a:gd name="T2" fmla="*/ 0 w 438"/>
                  <a:gd name="T3" fmla="*/ 219 h 465"/>
                  <a:gd name="T4" fmla="*/ 72 w 438"/>
                  <a:gd name="T5" fmla="*/ 381 h 465"/>
                  <a:gd name="T6" fmla="*/ 82 w 438"/>
                  <a:gd name="T7" fmla="*/ 390 h 465"/>
                  <a:gd name="T8" fmla="*/ 114 w 438"/>
                  <a:gd name="T9" fmla="*/ 465 h 465"/>
                  <a:gd name="T10" fmla="*/ 324 w 438"/>
                  <a:gd name="T11" fmla="*/ 465 h 465"/>
                  <a:gd name="T12" fmla="*/ 356 w 438"/>
                  <a:gd name="T13" fmla="*/ 390 h 465"/>
                  <a:gd name="T14" fmla="*/ 366 w 438"/>
                  <a:gd name="T15" fmla="*/ 381 h 465"/>
                  <a:gd name="T16" fmla="*/ 438 w 438"/>
                  <a:gd name="T17" fmla="*/ 219 h 465"/>
                  <a:gd name="T18" fmla="*/ 219 w 438"/>
                  <a:gd name="T19" fmla="*/ 0 h 465"/>
                  <a:gd name="T20" fmla="*/ 234 w 438"/>
                  <a:gd name="T21" fmla="*/ 323 h 465"/>
                  <a:gd name="T22" fmla="*/ 234 w 438"/>
                  <a:gd name="T23" fmla="*/ 342 h 465"/>
                  <a:gd name="T24" fmla="*/ 230 w 438"/>
                  <a:gd name="T25" fmla="*/ 353 h 465"/>
                  <a:gd name="T26" fmla="*/ 219 w 438"/>
                  <a:gd name="T27" fmla="*/ 357 h 465"/>
                  <a:gd name="T28" fmla="*/ 216 w 438"/>
                  <a:gd name="T29" fmla="*/ 357 h 465"/>
                  <a:gd name="T30" fmla="*/ 205 w 438"/>
                  <a:gd name="T31" fmla="*/ 353 h 465"/>
                  <a:gd name="T32" fmla="*/ 201 w 438"/>
                  <a:gd name="T33" fmla="*/ 342 h 465"/>
                  <a:gd name="T34" fmla="*/ 201 w 438"/>
                  <a:gd name="T35" fmla="*/ 325 h 465"/>
                  <a:gd name="T36" fmla="*/ 144 w 438"/>
                  <a:gd name="T37" fmla="*/ 311 h 465"/>
                  <a:gd name="T38" fmla="*/ 154 w 438"/>
                  <a:gd name="T39" fmla="*/ 271 h 465"/>
                  <a:gd name="T40" fmla="*/ 210 w 438"/>
                  <a:gd name="T41" fmla="*/ 286 h 465"/>
                  <a:gd name="T42" fmla="*/ 242 w 438"/>
                  <a:gd name="T43" fmla="*/ 265 h 465"/>
                  <a:gd name="T44" fmla="*/ 206 w 438"/>
                  <a:gd name="T45" fmla="*/ 235 h 465"/>
                  <a:gd name="T46" fmla="*/ 146 w 438"/>
                  <a:gd name="T47" fmla="*/ 173 h 465"/>
                  <a:gd name="T48" fmla="*/ 203 w 438"/>
                  <a:gd name="T49" fmla="*/ 113 h 465"/>
                  <a:gd name="T50" fmla="*/ 203 w 438"/>
                  <a:gd name="T51" fmla="*/ 96 h 465"/>
                  <a:gd name="T52" fmla="*/ 207 w 438"/>
                  <a:gd name="T53" fmla="*/ 85 h 465"/>
                  <a:gd name="T54" fmla="*/ 218 w 438"/>
                  <a:gd name="T55" fmla="*/ 81 h 465"/>
                  <a:gd name="T56" fmla="*/ 221 w 438"/>
                  <a:gd name="T57" fmla="*/ 81 h 465"/>
                  <a:gd name="T58" fmla="*/ 232 w 438"/>
                  <a:gd name="T59" fmla="*/ 85 h 465"/>
                  <a:gd name="T60" fmla="*/ 236 w 438"/>
                  <a:gd name="T61" fmla="*/ 96 h 465"/>
                  <a:gd name="T62" fmla="*/ 236 w 438"/>
                  <a:gd name="T63" fmla="*/ 111 h 465"/>
                  <a:gd name="T64" fmla="*/ 285 w 438"/>
                  <a:gd name="T65" fmla="*/ 122 h 465"/>
                  <a:gd name="T66" fmla="*/ 275 w 438"/>
                  <a:gd name="T67" fmla="*/ 160 h 465"/>
                  <a:gd name="T68" fmla="*/ 226 w 438"/>
                  <a:gd name="T69" fmla="*/ 149 h 465"/>
                  <a:gd name="T70" fmla="*/ 197 w 438"/>
                  <a:gd name="T71" fmla="*/ 168 h 465"/>
                  <a:gd name="T72" fmla="*/ 238 w 438"/>
                  <a:gd name="T73" fmla="*/ 197 h 465"/>
                  <a:gd name="T74" fmla="*/ 294 w 438"/>
                  <a:gd name="T75" fmla="*/ 260 h 465"/>
                  <a:gd name="T76" fmla="*/ 234 w 438"/>
                  <a:gd name="T77" fmla="*/ 32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8" h="465">
                    <a:moveTo>
                      <a:pt x="219" y="0"/>
                    </a:moveTo>
                    <a:cubicBezTo>
                      <a:pt x="98" y="0"/>
                      <a:pt x="0" y="98"/>
                      <a:pt x="0" y="219"/>
                    </a:cubicBezTo>
                    <a:cubicBezTo>
                      <a:pt x="0" y="283"/>
                      <a:pt x="28" y="341"/>
                      <a:pt x="72" y="381"/>
                    </a:cubicBezTo>
                    <a:cubicBezTo>
                      <a:pt x="72" y="382"/>
                      <a:pt x="78" y="387"/>
                      <a:pt x="82" y="390"/>
                    </a:cubicBezTo>
                    <a:cubicBezTo>
                      <a:pt x="102" y="408"/>
                      <a:pt x="114" y="436"/>
                      <a:pt x="114" y="465"/>
                    </a:cubicBezTo>
                    <a:cubicBezTo>
                      <a:pt x="324" y="465"/>
                      <a:pt x="324" y="465"/>
                      <a:pt x="324" y="465"/>
                    </a:cubicBezTo>
                    <a:cubicBezTo>
                      <a:pt x="324" y="436"/>
                      <a:pt x="336" y="408"/>
                      <a:pt x="356" y="390"/>
                    </a:cubicBezTo>
                    <a:cubicBezTo>
                      <a:pt x="360" y="387"/>
                      <a:pt x="366" y="382"/>
                      <a:pt x="366" y="381"/>
                    </a:cubicBezTo>
                    <a:cubicBezTo>
                      <a:pt x="410" y="341"/>
                      <a:pt x="438" y="283"/>
                      <a:pt x="438" y="219"/>
                    </a:cubicBezTo>
                    <a:cubicBezTo>
                      <a:pt x="438" y="98"/>
                      <a:pt x="340" y="0"/>
                      <a:pt x="219" y="0"/>
                    </a:cubicBezTo>
                    <a:close/>
                    <a:moveTo>
                      <a:pt x="234" y="323"/>
                    </a:moveTo>
                    <a:cubicBezTo>
                      <a:pt x="234" y="342"/>
                      <a:pt x="234" y="342"/>
                      <a:pt x="234" y="342"/>
                    </a:cubicBezTo>
                    <a:cubicBezTo>
                      <a:pt x="234" y="346"/>
                      <a:pt x="233" y="350"/>
                      <a:pt x="230" y="353"/>
                    </a:cubicBezTo>
                    <a:cubicBezTo>
                      <a:pt x="227" y="356"/>
                      <a:pt x="223" y="357"/>
                      <a:pt x="219" y="357"/>
                    </a:cubicBezTo>
                    <a:cubicBezTo>
                      <a:pt x="216" y="357"/>
                      <a:pt x="216" y="357"/>
                      <a:pt x="216" y="357"/>
                    </a:cubicBezTo>
                    <a:cubicBezTo>
                      <a:pt x="212" y="357"/>
                      <a:pt x="208" y="356"/>
                      <a:pt x="205" y="353"/>
                    </a:cubicBezTo>
                    <a:cubicBezTo>
                      <a:pt x="203" y="350"/>
                      <a:pt x="201" y="346"/>
                      <a:pt x="201" y="342"/>
                    </a:cubicBezTo>
                    <a:cubicBezTo>
                      <a:pt x="201" y="325"/>
                      <a:pt x="201" y="325"/>
                      <a:pt x="201" y="325"/>
                    </a:cubicBezTo>
                    <a:cubicBezTo>
                      <a:pt x="178" y="324"/>
                      <a:pt x="156" y="318"/>
                      <a:pt x="144" y="311"/>
                    </a:cubicBezTo>
                    <a:cubicBezTo>
                      <a:pt x="154" y="271"/>
                      <a:pt x="154" y="271"/>
                      <a:pt x="154" y="271"/>
                    </a:cubicBezTo>
                    <a:cubicBezTo>
                      <a:pt x="168" y="279"/>
                      <a:pt x="188" y="286"/>
                      <a:pt x="210" y="286"/>
                    </a:cubicBezTo>
                    <a:cubicBezTo>
                      <a:pt x="229" y="286"/>
                      <a:pt x="242" y="278"/>
                      <a:pt x="242" y="265"/>
                    </a:cubicBezTo>
                    <a:cubicBezTo>
                      <a:pt x="242" y="252"/>
                      <a:pt x="232" y="244"/>
                      <a:pt x="206" y="235"/>
                    </a:cubicBezTo>
                    <a:cubicBezTo>
                      <a:pt x="170" y="223"/>
                      <a:pt x="146" y="206"/>
                      <a:pt x="146" y="173"/>
                    </a:cubicBezTo>
                    <a:cubicBezTo>
                      <a:pt x="146" y="144"/>
                      <a:pt x="167" y="120"/>
                      <a:pt x="203" y="113"/>
                    </a:cubicBezTo>
                    <a:cubicBezTo>
                      <a:pt x="203" y="96"/>
                      <a:pt x="203" y="96"/>
                      <a:pt x="203" y="96"/>
                    </a:cubicBezTo>
                    <a:cubicBezTo>
                      <a:pt x="203" y="92"/>
                      <a:pt x="204" y="88"/>
                      <a:pt x="207" y="85"/>
                    </a:cubicBezTo>
                    <a:cubicBezTo>
                      <a:pt x="210" y="83"/>
                      <a:pt x="214" y="81"/>
                      <a:pt x="218" y="81"/>
                    </a:cubicBezTo>
                    <a:cubicBezTo>
                      <a:pt x="221" y="81"/>
                      <a:pt x="221" y="81"/>
                      <a:pt x="221" y="81"/>
                    </a:cubicBezTo>
                    <a:cubicBezTo>
                      <a:pt x="225" y="81"/>
                      <a:pt x="229" y="83"/>
                      <a:pt x="232" y="85"/>
                    </a:cubicBezTo>
                    <a:cubicBezTo>
                      <a:pt x="234" y="88"/>
                      <a:pt x="236" y="92"/>
                      <a:pt x="236" y="96"/>
                    </a:cubicBezTo>
                    <a:cubicBezTo>
                      <a:pt x="236" y="111"/>
                      <a:pt x="236" y="111"/>
                      <a:pt x="236" y="111"/>
                    </a:cubicBezTo>
                    <a:cubicBezTo>
                      <a:pt x="259" y="112"/>
                      <a:pt x="274" y="117"/>
                      <a:pt x="285" y="122"/>
                    </a:cubicBezTo>
                    <a:cubicBezTo>
                      <a:pt x="275" y="160"/>
                      <a:pt x="275" y="160"/>
                      <a:pt x="275" y="160"/>
                    </a:cubicBezTo>
                    <a:cubicBezTo>
                      <a:pt x="266" y="157"/>
                      <a:pt x="251" y="149"/>
                      <a:pt x="226" y="149"/>
                    </a:cubicBezTo>
                    <a:cubicBezTo>
                      <a:pt x="204" y="149"/>
                      <a:pt x="197" y="158"/>
                      <a:pt x="197" y="168"/>
                    </a:cubicBezTo>
                    <a:cubicBezTo>
                      <a:pt x="197" y="179"/>
                      <a:pt x="209" y="186"/>
                      <a:pt x="238" y="197"/>
                    </a:cubicBezTo>
                    <a:cubicBezTo>
                      <a:pt x="278" y="211"/>
                      <a:pt x="294" y="230"/>
                      <a:pt x="294" y="260"/>
                    </a:cubicBezTo>
                    <a:cubicBezTo>
                      <a:pt x="294" y="290"/>
                      <a:pt x="273" y="316"/>
                      <a:pt x="234" y="3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5709623" y="1310780"/>
              <a:ext cx="758223" cy="1071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pull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课题的研究背景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00685" y="1097280"/>
            <a:ext cx="113906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/>
            <a:r>
              <a:rPr altLang="zh-CN" dirty="0" smtClean="0"/>
              <a:t>农业电商服务系统主要通过计算机网络，对农业电商服务系统所需的信息进行统一管理，方便用户随时随地进行增添、修改、查询、删除各类信息。本系统极大的促进了系统与数据库管理系统软件之间的配合，满足了绝大部分用户的需求，给用户带来了很大的便利。以现在计算机技术的应用，使计算机成为人们使用现代发达技术的桥梁。计算机可以有效的解决信息，十分方便的获取信息，从而提高工作的效率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17780"/>
            <a:ext cx="6044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课题的研究目的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257175" y="1140460"/>
            <a:ext cx="11791315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/>
            <a:r>
              <a:rPr altLang="zh-CN" dirty="0" smtClean="0"/>
              <a:t>全球经济在快速的发展，中国更是进步飞速，这使得国内的互联网技术进入了发展的高峰时期，这让中外资本不断转向互联网这个大市场。在这个信息高度发达的现在，利用网络进行信息管理改革已经成为了人们追捧的一种趋势。“农业电商服务系统”是运用java语言和ssm框架，以Mysql数据库为基础而发出来的。为保证我国经济的持续性发展，必须要让互联网信息时代在我国日益壮大，蓬勃发展。伴随着信息社会的飞速发展，农业电商服务系统所面临的问题也一个接一个的出现，所以现在最该解决的问题就是信息的实时查询和访问需求的问题，以及如何利用快捷便利的方式让访问者在广大信息系统中进行查询、分享、储存和管理。这对我们的现实生活中具有非常重要的意义，所以农业电商服务系统诞生了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540" y="17780"/>
            <a:ext cx="73202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相关技术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3369" r="62965" b="26913"/>
          <a:stretch>
            <a:fillRect/>
          </a:stretch>
        </p:blipFill>
        <p:spPr>
          <a:xfrm>
            <a:off x="615642" y="1328288"/>
            <a:ext cx="3655294" cy="4463626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-2" r="66232" b="26913"/>
          <a:stretch>
            <a:fillRect/>
          </a:stretch>
        </p:blipFill>
        <p:spPr>
          <a:xfrm>
            <a:off x="4349985" y="1332070"/>
            <a:ext cx="3666523" cy="4463626"/>
          </a:xfrm>
          <a:prstGeom prst="rect">
            <a:avLst/>
          </a:prstGeom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-2" r="66725" b="26913"/>
          <a:stretch>
            <a:fillRect/>
          </a:stretch>
        </p:blipFill>
        <p:spPr>
          <a:xfrm>
            <a:off x="8084328" y="1332070"/>
            <a:ext cx="3612964" cy="4463626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15642" y="133209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9985" y="1394329"/>
            <a:ext cx="365529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084328" y="1328289"/>
            <a:ext cx="3612964" cy="446740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08200" y="1600185"/>
            <a:ext cx="15182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b="1" dirty="0" smtClean="0">
                <a:solidFill>
                  <a:schemeClr val="bg1"/>
                </a:solidFill>
              </a:rPr>
              <a:t>JAVA简介</a:t>
            </a:r>
          </a:p>
        </p:txBody>
      </p:sp>
      <p:sp>
        <p:nvSpPr>
          <p:cNvPr id="16" name="矩形 15"/>
          <p:cNvSpPr/>
          <p:nvPr/>
        </p:nvSpPr>
        <p:spPr>
          <a:xfrm>
            <a:off x="4551734" y="1600185"/>
            <a:ext cx="189611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b="1" smtClean="0">
                <a:solidFill>
                  <a:schemeClr val="bg1"/>
                </a:solidFill>
              </a:rPr>
              <a:t>JSP技术介绍</a:t>
            </a:r>
          </a:p>
        </p:txBody>
      </p:sp>
      <p:sp>
        <p:nvSpPr>
          <p:cNvPr id="19" name="矩形 18"/>
          <p:cNvSpPr/>
          <p:nvPr/>
        </p:nvSpPr>
        <p:spPr>
          <a:xfrm>
            <a:off x="8478207" y="1600185"/>
            <a:ext cx="14255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sz="2400" b="1" dirty="0">
                <a:solidFill>
                  <a:schemeClr val="bg1"/>
                </a:solidFill>
              </a:rPr>
              <a:t>SSM框架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4287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sz="3200" kern="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JAVA简介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695325" y="4344996"/>
            <a:ext cx="5753601" cy="1963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154" r="43473" b="26913"/>
          <a:stretch>
            <a:fillRect/>
          </a:stretch>
        </p:blipFill>
        <p:spPr>
          <a:xfrm>
            <a:off x="695325" y="914581"/>
            <a:ext cx="5753601" cy="4175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8900" algn="ctr" rotWithShape="0">
              <a:prstClr val="black">
                <a:alpha val="64000"/>
              </a:prstClr>
            </a:outerShdw>
          </a:effectLst>
        </p:spPr>
      </p:pic>
      <p:sp>
        <p:nvSpPr>
          <p:cNvPr id="100" name="文本框 99"/>
          <p:cNvSpPr txBox="1"/>
          <p:nvPr/>
        </p:nvSpPr>
        <p:spPr>
          <a:xfrm>
            <a:off x="6799006" y="838937"/>
            <a:ext cx="50800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sz="1600" dirty="0"/>
              <a:t>Java是由sun公司开发出来的，后来被oracle收购，前身为oak语言。后来进入90年代初始期时，互联网兴起，重新将oak语言升级改造（借鉴C++语言），最后形成了JAVA语言。JAVA在语言操作时，大部分就只有一种操作方式，并且支持跨平台，即使是在一个操作系统平台下开发，也可以运行在所有操作系统平台中，其编程的本质也是由数据结构和算法构成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913"/>
          <a:stretch>
            <a:fillRect/>
          </a:stretch>
        </p:blipFill>
        <p:spPr>
          <a:xfrm>
            <a:off x="0" y="0"/>
            <a:ext cx="12192000" cy="50122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0896" y="5293268"/>
            <a:ext cx="35356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6600" b="1" dirty="0"/>
              <a:t>系统分析</a:t>
            </a:r>
          </a:p>
        </p:txBody>
      </p:sp>
    </p:spTree>
  </p:cSld>
  <p:clrMapOvr>
    <a:masterClrMapping/>
  </p:clrMapOvr>
  <p:transition spd="med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546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6100" y="17961"/>
            <a:ext cx="341817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系统分析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4579820" y="1067986"/>
            <a:ext cx="3170360" cy="5044056"/>
          </a:xfrm>
          <a:prstGeom prst="rect">
            <a:avLst/>
          </a:prstGeom>
          <a:solidFill>
            <a:srgbClr val="546F7A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19" name="矩形 18"/>
          <p:cNvSpPr/>
          <p:nvPr/>
        </p:nvSpPr>
        <p:spPr>
          <a:xfrm>
            <a:off x="7992712" y="1067986"/>
            <a:ext cx="3170360" cy="5044056"/>
          </a:xfrm>
          <a:prstGeom prst="rect">
            <a:avLst/>
          </a:prstGeom>
          <a:solidFill>
            <a:srgbClr val="FF6D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1" name="矩形 20"/>
          <p:cNvSpPr/>
          <p:nvPr/>
        </p:nvSpPr>
        <p:spPr>
          <a:xfrm>
            <a:off x="1164308" y="1130085"/>
            <a:ext cx="3170360" cy="5044056"/>
          </a:xfrm>
          <a:prstGeom prst="rect">
            <a:avLst/>
          </a:prstGeom>
          <a:solidFill>
            <a:srgbClr val="398E3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2712" tIns="2145310" rIns="362712" bIns="1254013" numCol="1" spcCol="1270" anchor="ctr" anchorCtr="0">
            <a:noAutofit/>
          </a:bodyPr>
          <a:lstStyle/>
          <a:p>
            <a:pPr lvl="0"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100" kern="1200"/>
          </a:p>
        </p:txBody>
      </p:sp>
      <p:sp>
        <p:nvSpPr>
          <p:cNvPr id="23" name="左右箭头 22"/>
          <p:cNvSpPr/>
          <p:nvPr/>
        </p:nvSpPr>
        <p:spPr>
          <a:xfrm>
            <a:off x="1547093" y="4635656"/>
            <a:ext cx="8928950" cy="756608"/>
          </a:xfrm>
          <a:prstGeom prst="leftRightArrow">
            <a:avLst/>
          </a:prstGeom>
          <a:solidFill>
            <a:srgbClr val="F1F5F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11"/>
          <p:cNvGrpSpPr>
            <a:grpSpLocks noChangeAspect="1"/>
          </p:cNvGrpSpPr>
          <p:nvPr/>
        </p:nvGrpSpPr>
        <p:grpSpPr bwMode="auto">
          <a:xfrm>
            <a:off x="8604683" y="1803618"/>
            <a:ext cx="1747164" cy="1240484"/>
            <a:chOff x="1407" y="1098"/>
            <a:chExt cx="800" cy="568"/>
          </a:xfrm>
          <a:solidFill>
            <a:schemeClr val="bg1"/>
          </a:solidFill>
        </p:grpSpPr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494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3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407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1408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1624" y="1386"/>
              <a:ext cx="48" cy="56"/>
            </a:xfrm>
            <a:custGeom>
              <a:avLst/>
              <a:gdLst>
                <a:gd name="T0" fmla="*/ 48 w 48"/>
                <a:gd name="T1" fmla="*/ 56 h 56"/>
                <a:gd name="T2" fmla="*/ 0 w 48"/>
                <a:gd name="T3" fmla="*/ 56 h 56"/>
                <a:gd name="T4" fmla="*/ 0 w 48"/>
                <a:gd name="T5" fmla="*/ 5 h 56"/>
                <a:gd name="T6" fmla="*/ 2 w 48"/>
                <a:gd name="T7" fmla="*/ 2 h 56"/>
                <a:gd name="T8" fmla="*/ 5 w 48"/>
                <a:gd name="T9" fmla="*/ 0 h 56"/>
                <a:gd name="T10" fmla="*/ 43 w 48"/>
                <a:gd name="T11" fmla="*/ 0 h 56"/>
                <a:gd name="T12" fmla="*/ 47 w 48"/>
                <a:gd name="T13" fmla="*/ 2 h 56"/>
                <a:gd name="T14" fmla="*/ 48 w 48"/>
                <a:gd name="T15" fmla="*/ 5 h 56"/>
                <a:gd name="T16" fmla="*/ 48 w 48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6">
                  <a:moveTo>
                    <a:pt x="48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6" y="1"/>
                    <a:pt x="47" y="2"/>
                  </a:cubicBezTo>
                  <a:cubicBezTo>
                    <a:pt x="48" y="3"/>
                    <a:pt x="48" y="4"/>
                    <a:pt x="48" y="5"/>
                  </a:cubicBezTo>
                  <a:cubicBezTo>
                    <a:pt x="48" y="56"/>
                    <a:pt x="48" y="56"/>
                    <a:pt x="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1723" y="1314"/>
              <a:ext cx="47" cy="128"/>
            </a:xfrm>
            <a:custGeom>
              <a:avLst/>
              <a:gdLst>
                <a:gd name="T0" fmla="*/ 47 w 47"/>
                <a:gd name="T1" fmla="*/ 128 h 128"/>
                <a:gd name="T2" fmla="*/ 0 w 47"/>
                <a:gd name="T3" fmla="*/ 128 h 128"/>
                <a:gd name="T4" fmla="*/ 0 w 47"/>
                <a:gd name="T5" fmla="*/ 5 h 128"/>
                <a:gd name="T6" fmla="*/ 1 w 47"/>
                <a:gd name="T7" fmla="*/ 2 h 128"/>
                <a:gd name="T8" fmla="*/ 5 w 47"/>
                <a:gd name="T9" fmla="*/ 0 h 128"/>
                <a:gd name="T10" fmla="*/ 42 w 47"/>
                <a:gd name="T11" fmla="*/ 0 h 128"/>
                <a:gd name="T12" fmla="*/ 46 w 47"/>
                <a:gd name="T13" fmla="*/ 2 h 128"/>
                <a:gd name="T14" fmla="*/ 47 w 47"/>
                <a:gd name="T15" fmla="*/ 5 h 128"/>
                <a:gd name="T16" fmla="*/ 47 w 47"/>
                <a:gd name="T1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28">
                  <a:moveTo>
                    <a:pt x="47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7" y="4"/>
                    <a:pt x="47" y="5"/>
                  </a:cubicBezTo>
                  <a:lnTo>
                    <a:pt x="47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1821" y="1353"/>
              <a:ext cx="48" cy="89"/>
            </a:xfrm>
            <a:custGeom>
              <a:avLst/>
              <a:gdLst>
                <a:gd name="T0" fmla="*/ 48 w 48"/>
                <a:gd name="T1" fmla="*/ 89 h 89"/>
                <a:gd name="T2" fmla="*/ 0 w 48"/>
                <a:gd name="T3" fmla="*/ 89 h 89"/>
                <a:gd name="T4" fmla="*/ 0 w 48"/>
                <a:gd name="T5" fmla="*/ 6 h 89"/>
                <a:gd name="T6" fmla="*/ 1 w 48"/>
                <a:gd name="T7" fmla="*/ 2 h 89"/>
                <a:gd name="T8" fmla="*/ 5 w 48"/>
                <a:gd name="T9" fmla="*/ 0 h 89"/>
                <a:gd name="T10" fmla="*/ 43 w 48"/>
                <a:gd name="T11" fmla="*/ 0 h 89"/>
                <a:gd name="T12" fmla="*/ 46 w 48"/>
                <a:gd name="T13" fmla="*/ 2 h 89"/>
                <a:gd name="T14" fmla="*/ 48 w 48"/>
                <a:gd name="T15" fmla="*/ 6 h 89"/>
                <a:gd name="T16" fmla="*/ 48 w 48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9">
                  <a:moveTo>
                    <a:pt x="48" y="89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6" y="2"/>
                  </a:cubicBezTo>
                  <a:cubicBezTo>
                    <a:pt x="47" y="3"/>
                    <a:pt x="48" y="4"/>
                    <a:pt x="48" y="6"/>
                  </a:cubicBezTo>
                  <a:cubicBezTo>
                    <a:pt x="48" y="89"/>
                    <a:pt x="48" y="89"/>
                    <a:pt x="4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1901" y="1205"/>
              <a:ext cx="84" cy="237"/>
            </a:xfrm>
            <a:custGeom>
              <a:avLst/>
              <a:gdLst>
                <a:gd name="T0" fmla="*/ 79 w 84"/>
                <a:gd name="T1" fmla="*/ 64 h 237"/>
                <a:gd name="T2" fmla="*/ 84 w 84"/>
                <a:gd name="T3" fmla="*/ 62 h 237"/>
                <a:gd name="T4" fmla="*/ 83 w 84"/>
                <a:gd name="T5" fmla="*/ 56 h 237"/>
                <a:gd name="T6" fmla="*/ 46 w 84"/>
                <a:gd name="T7" fmla="*/ 2 h 237"/>
                <a:gd name="T8" fmla="*/ 42 w 84"/>
                <a:gd name="T9" fmla="*/ 0 h 237"/>
                <a:gd name="T10" fmla="*/ 38 w 84"/>
                <a:gd name="T11" fmla="*/ 2 h 237"/>
                <a:gd name="T12" fmla="*/ 1 w 84"/>
                <a:gd name="T13" fmla="*/ 56 h 237"/>
                <a:gd name="T14" fmla="*/ 1 w 84"/>
                <a:gd name="T15" fmla="*/ 62 h 237"/>
                <a:gd name="T16" fmla="*/ 5 w 84"/>
                <a:gd name="T17" fmla="*/ 64 h 237"/>
                <a:gd name="T18" fmla="*/ 18 w 84"/>
                <a:gd name="T19" fmla="*/ 64 h 237"/>
                <a:gd name="T20" fmla="*/ 18 w 84"/>
                <a:gd name="T21" fmla="*/ 237 h 237"/>
                <a:gd name="T22" fmla="*/ 66 w 84"/>
                <a:gd name="T23" fmla="*/ 237 h 237"/>
                <a:gd name="T24" fmla="*/ 66 w 84"/>
                <a:gd name="T25" fmla="*/ 64 h 237"/>
                <a:gd name="T26" fmla="*/ 79 w 84"/>
                <a:gd name="T27" fmla="*/ 6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237">
                  <a:moveTo>
                    <a:pt x="79" y="64"/>
                  </a:moveTo>
                  <a:cubicBezTo>
                    <a:pt x="81" y="64"/>
                    <a:pt x="83" y="63"/>
                    <a:pt x="84" y="62"/>
                  </a:cubicBezTo>
                  <a:cubicBezTo>
                    <a:pt x="84" y="60"/>
                    <a:pt x="84" y="58"/>
                    <a:pt x="83" y="5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1" y="63"/>
                    <a:pt x="3" y="64"/>
                    <a:pt x="5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237"/>
                    <a:pt x="18" y="237"/>
                    <a:pt x="18" y="237"/>
                  </a:cubicBezTo>
                  <a:cubicBezTo>
                    <a:pt x="66" y="237"/>
                    <a:pt x="66" y="237"/>
                    <a:pt x="66" y="237"/>
                  </a:cubicBezTo>
                  <a:cubicBezTo>
                    <a:pt x="66" y="64"/>
                    <a:pt x="66" y="64"/>
                    <a:pt x="66" y="64"/>
                  </a:cubicBezTo>
                  <a:lnTo>
                    <a:pt x="79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1552" y="1187"/>
              <a:ext cx="510" cy="276"/>
            </a:xfrm>
            <a:custGeom>
              <a:avLst/>
              <a:gdLst>
                <a:gd name="T0" fmla="*/ 8 w 512"/>
                <a:gd name="T1" fmla="*/ 268 h 276"/>
                <a:gd name="T2" fmla="*/ 8 w 512"/>
                <a:gd name="T3" fmla="*/ 4 h 276"/>
                <a:gd name="T4" fmla="*/ 7 w 512"/>
                <a:gd name="T5" fmla="*/ 1 h 276"/>
                <a:gd name="T6" fmla="*/ 4 w 512"/>
                <a:gd name="T7" fmla="*/ 0 h 276"/>
                <a:gd name="T8" fmla="*/ 4 w 512"/>
                <a:gd name="T9" fmla="*/ 0 h 276"/>
                <a:gd name="T10" fmla="*/ 1 w 512"/>
                <a:gd name="T11" fmla="*/ 1 h 276"/>
                <a:gd name="T12" fmla="*/ 0 w 512"/>
                <a:gd name="T13" fmla="*/ 4 h 276"/>
                <a:gd name="T14" fmla="*/ 0 w 512"/>
                <a:gd name="T15" fmla="*/ 276 h 276"/>
                <a:gd name="T16" fmla="*/ 508 w 512"/>
                <a:gd name="T17" fmla="*/ 276 h 276"/>
                <a:gd name="T18" fmla="*/ 511 w 512"/>
                <a:gd name="T19" fmla="*/ 275 h 276"/>
                <a:gd name="T20" fmla="*/ 512 w 512"/>
                <a:gd name="T21" fmla="*/ 272 h 276"/>
                <a:gd name="T22" fmla="*/ 512 w 512"/>
                <a:gd name="T23" fmla="*/ 272 h 276"/>
                <a:gd name="T24" fmla="*/ 511 w 512"/>
                <a:gd name="T25" fmla="*/ 269 h 276"/>
                <a:gd name="T26" fmla="*/ 508 w 512"/>
                <a:gd name="T27" fmla="*/ 268 h 276"/>
                <a:gd name="T28" fmla="*/ 8 w 512"/>
                <a:gd name="T29" fmla="*/ 26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2" h="276">
                  <a:moveTo>
                    <a:pt x="8" y="268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508" y="276"/>
                    <a:pt x="508" y="276"/>
                    <a:pt x="508" y="276"/>
                  </a:cubicBezTo>
                  <a:cubicBezTo>
                    <a:pt x="509" y="276"/>
                    <a:pt x="510" y="276"/>
                    <a:pt x="511" y="275"/>
                  </a:cubicBezTo>
                  <a:cubicBezTo>
                    <a:pt x="512" y="274"/>
                    <a:pt x="512" y="273"/>
                    <a:pt x="512" y="272"/>
                  </a:cubicBezTo>
                  <a:cubicBezTo>
                    <a:pt x="512" y="272"/>
                    <a:pt x="512" y="272"/>
                    <a:pt x="512" y="272"/>
                  </a:cubicBezTo>
                  <a:cubicBezTo>
                    <a:pt x="512" y="271"/>
                    <a:pt x="512" y="270"/>
                    <a:pt x="511" y="269"/>
                  </a:cubicBezTo>
                  <a:cubicBezTo>
                    <a:pt x="510" y="268"/>
                    <a:pt x="509" y="268"/>
                    <a:pt x="508" y="268"/>
                  </a:cubicBezTo>
                  <a:cubicBezTo>
                    <a:pt x="8" y="268"/>
                    <a:pt x="8" y="268"/>
                    <a:pt x="8" y="2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 bwMode="auto">
          <a:xfrm>
            <a:off x="1875907" y="1871319"/>
            <a:ext cx="1747162" cy="1240486"/>
            <a:chOff x="4354" y="1098"/>
            <a:chExt cx="800" cy="568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4441" y="1098"/>
              <a:ext cx="626" cy="423"/>
            </a:xfrm>
            <a:custGeom>
              <a:avLst/>
              <a:gdLst>
                <a:gd name="T0" fmla="*/ 621 w 628"/>
                <a:gd name="T1" fmla="*/ 7 h 423"/>
                <a:gd name="T2" fmla="*/ 605 w 628"/>
                <a:gd name="T3" fmla="*/ 0 h 423"/>
                <a:gd name="T4" fmla="*/ 24 w 628"/>
                <a:gd name="T5" fmla="*/ 0 h 423"/>
                <a:gd name="T6" fmla="*/ 7 w 628"/>
                <a:gd name="T7" fmla="*/ 7 h 423"/>
                <a:gd name="T8" fmla="*/ 0 w 628"/>
                <a:gd name="T9" fmla="*/ 23 h 423"/>
                <a:gd name="T10" fmla="*/ 0 w 628"/>
                <a:gd name="T11" fmla="*/ 423 h 423"/>
                <a:gd name="T12" fmla="*/ 628 w 628"/>
                <a:gd name="T13" fmla="*/ 423 h 423"/>
                <a:gd name="T14" fmla="*/ 628 w 628"/>
                <a:gd name="T15" fmla="*/ 23 h 423"/>
                <a:gd name="T16" fmla="*/ 621 w 628"/>
                <a:gd name="T17" fmla="*/ 7 h 423"/>
                <a:gd name="T18" fmla="*/ 314 w 628"/>
                <a:gd name="T19" fmla="*/ 13 h 423"/>
                <a:gd name="T20" fmla="*/ 321 w 628"/>
                <a:gd name="T21" fmla="*/ 20 h 423"/>
                <a:gd name="T22" fmla="*/ 314 w 628"/>
                <a:gd name="T23" fmla="*/ 27 h 423"/>
                <a:gd name="T24" fmla="*/ 307 w 628"/>
                <a:gd name="T25" fmla="*/ 20 h 423"/>
                <a:gd name="T26" fmla="*/ 314 w 628"/>
                <a:gd name="T27" fmla="*/ 13 h 423"/>
                <a:gd name="T28" fmla="*/ 587 w 628"/>
                <a:gd name="T29" fmla="*/ 382 h 423"/>
                <a:gd name="T30" fmla="*/ 41 w 628"/>
                <a:gd name="T31" fmla="*/ 382 h 423"/>
                <a:gd name="T32" fmla="*/ 41 w 628"/>
                <a:gd name="T33" fmla="*/ 41 h 423"/>
                <a:gd name="T34" fmla="*/ 587 w 628"/>
                <a:gd name="T35" fmla="*/ 41 h 423"/>
                <a:gd name="T36" fmla="*/ 587 w 628"/>
                <a:gd name="T37" fmla="*/ 38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8" h="423">
                  <a:moveTo>
                    <a:pt x="621" y="7"/>
                  </a:moveTo>
                  <a:cubicBezTo>
                    <a:pt x="617" y="2"/>
                    <a:pt x="611" y="0"/>
                    <a:pt x="60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0"/>
                    <a:pt x="11" y="2"/>
                    <a:pt x="7" y="7"/>
                  </a:cubicBezTo>
                  <a:cubicBezTo>
                    <a:pt x="2" y="11"/>
                    <a:pt x="0" y="17"/>
                    <a:pt x="0" y="23"/>
                  </a:cubicBezTo>
                  <a:cubicBezTo>
                    <a:pt x="0" y="423"/>
                    <a:pt x="0" y="423"/>
                    <a:pt x="0" y="423"/>
                  </a:cubicBezTo>
                  <a:cubicBezTo>
                    <a:pt x="628" y="423"/>
                    <a:pt x="628" y="423"/>
                    <a:pt x="628" y="423"/>
                  </a:cubicBezTo>
                  <a:cubicBezTo>
                    <a:pt x="628" y="23"/>
                    <a:pt x="628" y="23"/>
                    <a:pt x="628" y="23"/>
                  </a:cubicBezTo>
                  <a:cubicBezTo>
                    <a:pt x="628" y="17"/>
                    <a:pt x="626" y="11"/>
                    <a:pt x="621" y="7"/>
                  </a:cubicBezTo>
                  <a:close/>
                  <a:moveTo>
                    <a:pt x="314" y="13"/>
                  </a:moveTo>
                  <a:cubicBezTo>
                    <a:pt x="318" y="13"/>
                    <a:pt x="321" y="16"/>
                    <a:pt x="321" y="20"/>
                  </a:cubicBezTo>
                  <a:cubicBezTo>
                    <a:pt x="321" y="24"/>
                    <a:pt x="318" y="27"/>
                    <a:pt x="314" y="27"/>
                  </a:cubicBezTo>
                  <a:cubicBezTo>
                    <a:pt x="310" y="27"/>
                    <a:pt x="307" y="24"/>
                    <a:pt x="307" y="20"/>
                  </a:cubicBezTo>
                  <a:cubicBezTo>
                    <a:pt x="307" y="16"/>
                    <a:pt x="310" y="13"/>
                    <a:pt x="314" y="13"/>
                  </a:cubicBezTo>
                  <a:close/>
                  <a:moveTo>
                    <a:pt x="587" y="382"/>
                  </a:moveTo>
                  <a:cubicBezTo>
                    <a:pt x="41" y="382"/>
                    <a:pt x="41" y="382"/>
                    <a:pt x="41" y="38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587" y="41"/>
                    <a:pt x="587" y="41"/>
                    <a:pt x="587" y="41"/>
                  </a:cubicBezTo>
                  <a:lnTo>
                    <a:pt x="587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4354" y="1538"/>
              <a:ext cx="800" cy="97"/>
            </a:xfrm>
            <a:custGeom>
              <a:avLst/>
              <a:gdLst>
                <a:gd name="T0" fmla="*/ 87 w 802"/>
                <a:gd name="T1" fmla="*/ 0 h 97"/>
                <a:gd name="T2" fmla="*/ 4 w 802"/>
                <a:gd name="T3" fmla="*/ 83 h 97"/>
                <a:gd name="T4" fmla="*/ 2 w 802"/>
                <a:gd name="T5" fmla="*/ 92 h 97"/>
                <a:gd name="T6" fmla="*/ 10 w 802"/>
                <a:gd name="T7" fmla="*/ 97 h 97"/>
                <a:gd name="T8" fmla="*/ 792 w 802"/>
                <a:gd name="T9" fmla="*/ 97 h 97"/>
                <a:gd name="T10" fmla="*/ 800 w 802"/>
                <a:gd name="T11" fmla="*/ 92 h 97"/>
                <a:gd name="T12" fmla="*/ 798 w 802"/>
                <a:gd name="T13" fmla="*/ 83 h 97"/>
                <a:gd name="T14" fmla="*/ 715 w 802"/>
                <a:gd name="T15" fmla="*/ 0 h 97"/>
                <a:gd name="T16" fmla="*/ 87 w 802"/>
                <a:gd name="T17" fmla="*/ 0 h 97"/>
                <a:gd name="T18" fmla="*/ 711 w 802"/>
                <a:gd name="T19" fmla="*/ 47 h 97"/>
                <a:gd name="T20" fmla="*/ 712 w 802"/>
                <a:gd name="T21" fmla="*/ 54 h 97"/>
                <a:gd name="T22" fmla="*/ 706 w 802"/>
                <a:gd name="T23" fmla="*/ 58 h 97"/>
                <a:gd name="T24" fmla="*/ 484 w 802"/>
                <a:gd name="T25" fmla="*/ 58 h 97"/>
                <a:gd name="T26" fmla="*/ 485 w 802"/>
                <a:gd name="T27" fmla="*/ 64 h 97"/>
                <a:gd name="T28" fmla="*/ 484 w 802"/>
                <a:gd name="T29" fmla="*/ 67 h 97"/>
                <a:gd name="T30" fmla="*/ 481 w 802"/>
                <a:gd name="T31" fmla="*/ 69 h 97"/>
                <a:gd name="T32" fmla="*/ 321 w 802"/>
                <a:gd name="T33" fmla="*/ 69 h 97"/>
                <a:gd name="T34" fmla="*/ 318 w 802"/>
                <a:gd name="T35" fmla="*/ 67 h 97"/>
                <a:gd name="T36" fmla="*/ 317 w 802"/>
                <a:gd name="T37" fmla="*/ 64 h 97"/>
                <a:gd name="T38" fmla="*/ 318 w 802"/>
                <a:gd name="T39" fmla="*/ 58 h 97"/>
                <a:gd name="T40" fmla="*/ 96 w 802"/>
                <a:gd name="T41" fmla="*/ 58 h 97"/>
                <a:gd name="T42" fmla="*/ 90 w 802"/>
                <a:gd name="T43" fmla="*/ 54 h 97"/>
                <a:gd name="T44" fmla="*/ 91 w 802"/>
                <a:gd name="T45" fmla="*/ 47 h 97"/>
                <a:gd name="T46" fmla="*/ 113 w 802"/>
                <a:gd name="T47" fmla="*/ 20 h 97"/>
                <a:gd name="T48" fmla="*/ 689 w 802"/>
                <a:gd name="T49" fmla="*/ 20 h 97"/>
                <a:gd name="T50" fmla="*/ 711 w 802"/>
                <a:gd name="T51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2" h="97">
                  <a:moveTo>
                    <a:pt x="87" y="0"/>
                  </a:moveTo>
                  <a:cubicBezTo>
                    <a:pt x="4" y="83"/>
                    <a:pt x="4" y="83"/>
                    <a:pt x="4" y="83"/>
                  </a:cubicBezTo>
                  <a:cubicBezTo>
                    <a:pt x="1" y="85"/>
                    <a:pt x="0" y="89"/>
                    <a:pt x="2" y="92"/>
                  </a:cubicBezTo>
                  <a:cubicBezTo>
                    <a:pt x="3" y="95"/>
                    <a:pt x="6" y="97"/>
                    <a:pt x="10" y="97"/>
                  </a:cubicBezTo>
                  <a:cubicBezTo>
                    <a:pt x="792" y="97"/>
                    <a:pt x="792" y="97"/>
                    <a:pt x="792" y="97"/>
                  </a:cubicBezTo>
                  <a:cubicBezTo>
                    <a:pt x="796" y="97"/>
                    <a:pt x="799" y="95"/>
                    <a:pt x="800" y="92"/>
                  </a:cubicBezTo>
                  <a:cubicBezTo>
                    <a:pt x="802" y="89"/>
                    <a:pt x="801" y="85"/>
                    <a:pt x="798" y="83"/>
                  </a:cubicBezTo>
                  <a:cubicBezTo>
                    <a:pt x="715" y="0"/>
                    <a:pt x="715" y="0"/>
                    <a:pt x="715" y="0"/>
                  </a:cubicBezTo>
                  <a:lnTo>
                    <a:pt x="87" y="0"/>
                  </a:lnTo>
                  <a:close/>
                  <a:moveTo>
                    <a:pt x="711" y="47"/>
                  </a:moveTo>
                  <a:cubicBezTo>
                    <a:pt x="713" y="49"/>
                    <a:pt x="713" y="51"/>
                    <a:pt x="712" y="54"/>
                  </a:cubicBezTo>
                  <a:cubicBezTo>
                    <a:pt x="711" y="56"/>
                    <a:pt x="709" y="58"/>
                    <a:pt x="706" y="58"/>
                  </a:cubicBezTo>
                  <a:cubicBezTo>
                    <a:pt x="484" y="58"/>
                    <a:pt x="484" y="58"/>
                    <a:pt x="484" y="58"/>
                  </a:cubicBezTo>
                  <a:cubicBezTo>
                    <a:pt x="485" y="64"/>
                    <a:pt x="485" y="64"/>
                    <a:pt x="485" y="64"/>
                  </a:cubicBezTo>
                  <a:cubicBezTo>
                    <a:pt x="485" y="65"/>
                    <a:pt x="485" y="66"/>
                    <a:pt x="484" y="67"/>
                  </a:cubicBezTo>
                  <a:cubicBezTo>
                    <a:pt x="483" y="68"/>
                    <a:pt x="482" y="69"/>
                    <a:pt x="481" y="69"/>
                  </a:cubicBezTo>
                  <a:cubicBezTo>
                    <a:pt x="321" y="69"/>
                    <a:pt x="321" y="69"/>
                    <a:pt x="321" y="69"/>
                  </a:cubicBezTo>
                  <a:cubicBezTo>
                    <a:pt x="320" y="69"/>
                    <a:pt x="319" y="68"/>
                    <a:pt x="318" y="67"/>
                  </a:cubicBezTo>
                  <a:cubicBezTo>
                    <a:pt x="317" y="66"/>
                    <a:pt x="317" y="65"/>
                    <a:pt x="317" y="64"/>
                  </a:cubicBezTo>
                  <a:cubicBezTo>
                    <a:pt x="318" y="58"/>
                    <a:pt x="318" y="58"/>
                    <a:pt x="318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3" y="58"/>
                    <a:pt x="91" y="56"/>
                    <a:pt x="90" y="54"/>
                  </a:cubicBezTo>
                  <a:cubicBezTo>
                    <a:pt x="89" y="51"/>
                    <a:pt x="89" y="49"/>
                    <a:pt x="91" y="47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689" y="20"/>
                    <a:pt x="689" y="20"/>
                    <a:pt x="689" y="20"/>
                  </a:cubicBezTo>
                  <a:lnTo>
                    <a:pt x="71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4355" y="1637"/>
              <a:ext cx="798" cy="29"/>
            </a:xfrm>
            <a:custGeom>
              <a:avLst/>
              <a:gdLst>
                <a:gd name="T0" fmla="*/ 791 w 800"/>
                <a:gd name="T1" fmla="*/ 3 h 29"/>
                <a:gd name="T2" fmla="*/ 469 w 800"/>
                <a:gd name="T3" fmla="*/ 3 h 29"/>
                <a:gd name="T4" fmla="*/ 468 w 800"/>
                <a:gd name="T5" fmla="*/ 6 h 29"/>
                <a:gd name="T6" fmla="*/ 461 w 800"/>
                <a:gd name="T7" fmla="*/ 9 h 29"/>
                <a:gd name="T8" fmla="*/ 339 w 800"/>
                <a:gd name="T9" fmla="*/ 9 h 29"/>
                <a:gd name="T10" fmla="*/ 332 w 800"/>
                <a:gd name="T11" fmla="*/ 6 h 29"/>
                <a:gd name="T12" fmla="*/ 331 w 800"/>
                <a:gd name="T13" fmla="*/ 3 h 29"/>
                <a:gd name="T14" fmla="*/ 9 w 800"/>
                <a:gd name="T15" fmla="*/ 3 h 29"/>
                <a:gd name="T16" fmla="*/ 0 w 800"/>
                <a:gd name="T17" fmla="*/ 0 h 29"/>
                <a:gd name="T18" fmla="*/ 0 w 800"/>
                <a:gd name="T19" fmla="*/ 9 h 29"/>
                <a:gd name="T20" fmla="*/ 6 w 800"/>
                <a:gd name="T21" fmla="*/ 23 h 29"/>
                <a:gd name="T22" fmla="*/ 21 w 800"/>
                <a:gd name="T23" fmla="*/ 29 h 29"/>
                <a:gd name="T24" fmla="*/ 779 w 800"/>
                <a:gd name="T25" fmla="*/ 29 h 29"/>
                <a:gd name="T26" fmla="*/ 794 w 800"/>
                <a:gd name="T27" fmla="*/ 23 h 29"/>
                <a:gd name="T28" fmla="*/ 800 w 800"/>
                <a:gd name="T29" fmla="*/ 9 h 29"/>
                <a:gd name="T30" fmla="*/ 800 w 800"/>
                <a:gd name="T31" fmla="*/ 0 h 29"/>
                <a:gd name="T32" fmla="*/ 791 w 800"/>
                <a:gd name="T33" fmla="*/ 3 h 29"/>
                <a:gd name="T34" fmla="*/ 72 w 800"/>
                <a:gd name="T35" fmla="*/ 21 h 29"/>
                <a:gd name="T36" fmla="*/ 68 w 800"/>
                <a:gd name="T37" fmla="*/ 16 h 29"/>
                <a:gd name="T38" fmla="*/ 72 w 800"/>
                <a:gd name="T39" fmla="*/ 12 h 29"/>
                <a:gd name="T40" fmla="*/ 77 w 800"/>
                <a:gd name="T41" fmla="*/ 16 h 29"/>
                <a:gd name="T42" fmla="*/ 72 w 800"/>
                <a:gd name="T43" fmla="*/ 21 h 29"/>
                <a:gd name="T44" fmla="*/ 94 w 800"/>
                <a:gd name="T45" fmla="*/ 21 h 29"/>
                <a:gd name="T46" fmla="*/ 89 w 800"/>
                <a:gd name="T47" fmla="*/ 16 h 29"/>
                <a:gd name="T48" fmla="*/ 94 w 800"/>
                <a:gd name="T49" fmla="*/ 12 h 29"/>
                <a:gd name="T50" fmla="*/ 98 w 800"/>
                <a:gd name="T51" fmla="*/ 16 h 29"/>
                <a:gd name="T52" fmla="*/ 94 w 800"/>
                <a:gd name="T53" fmla="*/ 21 h 29"/>
                <a:gd name="T54" fmla="*/ 115 w 800"/>
                <a:gd name="T55" fmla="*/ 21 h 29"/>
                <a:gd name="T56" fmla="*/ 111 w 800"/>
                <a:gd name="T57" fmla="*/ 16 h 29"/>
                <a:gd name="T58" fmla="*/ 115 w 800"/>
                <a:gd name="T59" fmla="*/ 12 h 29"/>
                <a:gd name="T60" fmla="*/ 120 w 800"/>
                <a:gd name="T61" fmla="*/ 16 h 29"/>
                <a:gd name="T62" fmla="*/ 115 w 800"/>
                <a:gd name="T63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0" h="29">
                  <a:moveTo>
                    <a:pt x="791" y="3"/>
                  </a:moveTo>
                  <a:cubicBezTo>
                    <a:pt x="469" y="3"/>
                    <a:pt x="469" y="3"/>
                    <a:pt x="469" y="3"/>
                  </a:cubicBezTo>
                  <a:cubicBezTo>
                    <a:pt x="469" y="4"/>
                    <a:pt x="468" y="5"/>
                    <a:pt x="468" y="6"/>
                  </a:cubicBezTo>
                  <a:cubicBezTo>
                    <a:pt x="466" y="8"/>
                    <a:pt x="463" y="9"/>
                    <a:pt x="461" y="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7" y="9"/>
                    <a:pt x="334" y="8"/>
                    <a:pt x="332" y="6"/>
                  </a:cubicBezTo>
                  <a:cubicBezTo>
                    <a:pt x="332" y="5"/>
                    <a:pt x="331" y="4"/>
                    <a:pt x="33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5" y="3"/>
                    <a:pt x="2" y="2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2" y="19"/>
                    <a:pt x="6" y="23"/>
                  </a:cubicBezTo>
                  <a:cubicBezTo>
                    <a:pt x="10" y="27"/>
                    <a:pt x="15" y="29"/>
                    <a:pt x="21" y="29"/>
                  </a:cubicBezTo>
                  <a:cubicBezTo>
                    <a:pt x="779" y="29"/>
                    <a:pt x="779" y="29"/>
                    <a:pt x="779" y="29"/>
                  </a:cubicBezTo>
                  <a:cubicBezTo>
                    <a:pt x="785" y="29"/>
                    <a:pt x="790" y="27"/>
                    <a:pt x="794" y="23"/>
                  </a:cubicBezTo>
                  <a:cubicBezTo>
                    <a:pt x="798" y="19"/>
                    <a:pt x="800" y="14"/>
                    <a:pt x="800" y="9"/>
                  </a:cubicBezTo>
                  <a:cubicBezTo>
                    <a:pt x="800" y="0"/>
                    <a:pt x="800" y="0"/>
                    <a:pt x="800" y="0"/>
                  </a:cubicBezTo>
                  <a:cubicBezTo>
                    <a:pt x="798" y="2"/>
                    <a:pt x="795" y="3"/>
                    <a:pt x="791" y="3"/>
                  </a:cubicBezTo>
                  <a:close/>
                  <a:moveTo>
                    <a:pt x="72" y="21"/>
                  </a:moveTo>
                  <a:cubicBezTo>
                    <a:pt x="70" y="21"/>
                    <a:pt x="68" y="19"/>
                    <a:pt x="68" y="16"/>
                  </a:cubicBezTo>
                  <a:cubicBezTo>
                    <a:pt x="68" y="14"/>
                    <a:pt x="70" y="12"/>
                    <a:pt x="72" y="12"/>
                  </a:cubicBezTo>
                  <a:cubicBezTo>
                    <a:pt x="75" y="12"/>
                    <a:pt x="77" y="14"/>
                    <a:pt x="77" y="16"/>
                  </a:cubicBezTo>
                  <a:cubicBezTo>
                    <a:pt x="77" y="19"/>
                    <a:pt x="75" y="21"/>
                    <a:pt x="72" y="21"/>
                  </a:cubicBezTo>
                  <a:close/>
                  <a:moveTo>
                    <a:pt x="94" y="21"/>
                  </a:moveTo>
                  <a:cubicBezTo>
                    <a:pt x="91" y="21"/>
                    <a:pt x="89" y="19"/>
                    <a:pt x="89" y="16"/>
                  </a:cubicBezTo>
                  <a:cubicBezTo>
                    <a:pt x="89" y="14"/>
                    <a:pt x="91" y="12"/>
                    <a:pt x="94" y="12"/>
                  </a:cubicBezTo>
                  <a:cubicBezTo>
                    <a:pt x="96" y="12"/>
                    <a:pt x="98" y="14"/>
                    <a:pt x="98" y="16"/>
                  </a:cubicBezTo>
                  <a:cubicBezTo>
                    <a:pt x="98" y="19"/>
                    <a:pt x="96" y="21"/>
                    <a:pt x="94" y="21"/>
                  </a:cubicBezTo>
                  <a:close/>
                  <a:moveTo>
                    <a:pt x="115" y="21"/>
                  </a:moveTo>
                  <a:cubicBezTo>
                    <a:pt x="113" y="21"/>
                    <a:pt x="111" y="19"/>
                    <a:pt x="111" y="16"/>
                  </a:cubicBezTo>
                  <a:cubicBezTo>
                    <a:pt x="111" y="14"/>
                    <a:pt x="113" y="12"/>
                    <a:pt x="115" y="12"/>
                  </a:cubicBezTo>
                  <a:cubicBezTo>
                    <a:pt x="118" y="12"/>
                    <a:pt x="120" y="14"/>
                    <a:pt x="120" y="16"/>
                  </a:cubicBezTo>
                  <a:cubicBezTo>
                    <a:pt x="120" y="19"/>
                    <a:pt x="118" y="21"/>
                    <a:pt x="1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4702" y="1225"/>
              <a:ext cx="50" cy="48"/>
            </a:xfrm>
            <a:custGeom>
              <a:avLst/>
              <a:gdLst>
                <a:gd name="T0" fmla="*/ 50 w 50"/>
                <a:gd name="T1" fmla="*/ 24 h 48"/>
                <a:gd name="T2" fmla="*/ 47 w 50"/>
                <a:gd name="T3" fmla="*/ 36 h 48"/>
                <a:gd name="T4" fmla="*/ 40 w 50"/>
                <a:gd name="T5" fmla="*/ 30 h 48"/>
                <a:gd name="T6" fmla="*/ 41 w 50"/>
                <a:gd name="T7" fmla="*/ 24 h 48"/>
                <a:gd name="T8" fmla="*/ 25 w 50"/>
                <a:gd name="T9" fmla="*/ 8 h 48"/>
                <a:gd name="T10" fmla="*/ 9 w 50"/>
                <a:gd name="T11" fmla="*/ 24 h 48"/>
                <a:gd name="T12" fmla="*/ 19 w 50"/>
                <a:gd name="T13" fmla="*/ 40 h 48"/>
                <a:gd name="T14" fmla="*/ 19 w 50"/>
                <a:gd name="T15" fmla="*/ 48 h 48"/>
                <a:gd name="T16" fmla="*/ 0 w 50"/>
                <a:gd name="T17" fmla="*/ 24 h 48"/>
                <a:gd name="T18" fmla="*/ 25 w 50"/>
                <a:gd name="T19" fmla="*/ 0 h 48"/>
                <a:gd name="T20" fmla="*/ 50 w 5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50" y="24"/>
                  </a:moveTo>
                  <a:cubicBezTo>
                    <a:pt x="50" y="29"/>
                    <a:pt x="48" y="33"/>
                    <a:pt x="47" y="36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28"/>
                    <a:pt x="41" y="26"/>
                    <a:pt x="41" y="24"/>
                  </a:cubicBezTo>
                  <a:cubicBezTo>
                    <a:pt x="41" y="15"/>
                    <a:pt x="34" y="8"/>
                    <a:pt x="25" y="8"/>
                  </a:cubicBezTo>
                  <a:cubicBezTo>
                    <a:pt x="16" y="8"/>
                    <a:pt x="9" y="15"/>
                    <a:pt x="9" y="24"/>
                  </a:cubicBezTo>
                  <a:cubicBezTo>
                    <a:pt x="9" y="31"/>
                    <a:pt x="13" y="37"/>
                    <a:pt x="19" y="40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8" y="45"/>
                    <a:pt x="0" y="36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4682" y="1204"/>
              <a:ext cx="90" cy="90"/>
            </a:xfrm>
            <a:custGeom>
              <a:avLst/>
              <a:gdLst>
                <a:gd name="T0" fmla="*/ 45 w 90"/>
                <a:gd name="T1" fmla="*/ 0 h 90"/>
                <a:gd name="T2" fmla="*/ 0 w 90"/>
                <a:gd name="T3" fmla="*/ 45 h 90"/>
                <a:gd name="T4" fmla="*/ 39 w 90"/>
                <a:gd name="T5" fmla="*/ 90 h 90"/>
                <a:gd name="T6" fmla="*/ 39 w 90"/>
                <a:gd name="T7" fmla="*/ 82 h 90"/>
                <a:gd name="T8" fmla="*/ 8 w 90"/>
                <a:gd name="T9" fmla="*/ 45 h 90"/>
                <a:gd name="T10" fmla="*/ 45 w 90"/>
                <a:gd name="T11" fmla="*/ 9 h 90"/>
                <a:gd name="T12" fmla="*/ 82 w 90"/>
                <a:gd name="T13" fmla="*/ 45 h 90"/>
                <a:gd name="T14" fmla="*/ 75 w 90"/>
                <a:gd name="T15" fmla="*/ 66 h 90"/>
                <a:gd name="T16" fmla="*/ 81 w 90"/>
                <a:gd name="T17" fmla="*/ 72 h 90"/>
                <a:gd name="T18" fmla="*/ 90 w 90"/>
                <a:gd name="T19" fmla="*/ 45 h 90"/>
                <a:gd name="T20" fmla="*/ 45 w 90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1"/>
                    <a:pt x="0" y="45"/>
                  </a:cubicBezTo>
                  <a:cubicBezTo>
                    <a:pt x="0" y="68"/>
                    <a:pt x="17" y="87"/>
                    <a:pt x="39" y="90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21" y="79"/>
                    <a:pt x="8" y="64"/>
                    <a:pt x="8" y="45"/>
                  </a:cubicBezTo>
                  <a:cubicBezTo>
                    <a:pt x="8" y="25"/>
                    <a:pt x="25" y="9"/>
                    <a:pt x="45" y="9"/>
                  </a:cubicBezTo>
                  <a:cubicBezTo>
                    <a:pt x="65" y="9"/>
                    <a:pt x="82" y="25"/>
                    <a:pt x="82" y="45"/>
                  </a:cubicBezTo>
                  <a:cubicBezTo>
                    <a:pt x="82" y="53"/>
                    <a:pt x="79" y="60"/>
                    <a:pt x="75" y="6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5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4727" y="1248"/>
              <a:ext cx="99" cy="167"/>
            </a:xfrm>
            <a:custGeom>
              <a:avLst/>
              <a:gdLst>
                <a:gd name="T0" fmla="*/ 0 w 99"/>
                <a:gd name="T1" fmla="*/ 1 h 167"/>
                <a:gd name="T2" fmla="*/ 0 w 99"/>
                <a:gd name="T3" fmla="*/ 1 h 167"/>
                <a:gd name="T4" fmla="*/ 0 w 99"/>
                <a:gd name="T5" fmla="*/ 143 h 167"/>
                <a:gd name="T6" fmla="*/ 0 w 99"/>
                <a:gd name="T7" fmla="*/ 143 h 167"/>
                <a:gd name="T8" fmla="*/ 1 w 99"/>
                <a:gd name="T9" fmla="*/ 143 h 167"/>
                <a:gd name="T10" fmla="*/ 1 w 99"/>
                <a:gd name="T11" fmla="*/ 143 h 167"/>
                <a:gd name="T12" fmla="*/ 29 w 99"/>
                <a:gd name="T13" fmla="*/ 119 h 167"/>
                <a:gd name="T14" fmla="*/ 29 w 99"/>
                <a:gd name="T15" fmla="*/ 119 h 167"/>
                <a:gd name="T16" fmla="*/ 29 w 99"/>
                <a:gd name="T17" fmla="*/ 119 h 167"/>
                <a:gd name="T18" fmla="*/ 30 w 99"/>
                <a:gd name="T19" fmla="*/ 119 h 167"/>
                <a:gd name="T20" fmla="*/ 47 w 99"/>
                <a:gd name="T21" fmla="*/ 163 h 167"/>
                <a:gd name="T22" fmla="*/ 50 w 99"/>
                <a:gd name="T23" fmla="*/ 166 h 167"/>
                <a:gd name="T24" fmla="*/ 54 w 99"/>
                <a:gd name="T25" fmla="*/ 166 h 167"/>
                <a:gd name="T26" fmla="*/ 76 w 99"/>
                <a:gd name="T27" fmla="*/ 157 h 167"/>
                <a:gd name="T28" fmla="*/ 79 w 99"/>
                <a:gd name="T29" fmla="*/ 155 h 167"/>
                <a:gd name="T30" fmla="*/ 79 w 99"/>
                <a:gd name="T31" fmla="*/ 151 h 167"/>
                <a:gd name="T32" fmla="*/ 61 w 99"/>
                <a:gd name="T33" fmla="*/ 107 h 167"/>
                <a:gd name="T34" fmla="*/ 61 w 99"/>
                <a:gd name="T35" fmla="*/ 106 h 167"/>
                <a:gd name="T36" fmla="*/ 61 w 99"/>
                <a:gd name="T37" fmla="*/ 106 h 167"/>
                <a:gd name="T38" fmla="*/ 62 w 99"/>
                <a:gd name="T39" fmla="*/ 106 h 167"/>
                <a:gd name="T40" fmla="*/ 98 w 99"/>
                <a:gd name="T41" fmla="*/ 104 h 167"/>
                <a:gd name="T42" fmla="*/ 99 w 99"/>
                <a:gd name="T43" fmla="*/ 104 h 167"/>
                <a:gd name="T44" fmla="*/ 99 w 99"/>
                <a:gd name="T45" fmla="*/ 104 h 167"/>
                <a:gd name="T46" fmla="*/ 99 w 99"/>
                <a:gd name="T47" fmla="*/ 103 h 167"/>
                <a:gd name="T48" fmla="*/ 1 w 99"/>
                <a:gd name="T49" fmla="*/ 1 h 167"/>
                <a:gd name="T50" fmla="*/ 0 w 99"/>
                <a:gd name="T51" fmla="*/ 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9" h="167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9"/>
                    <a:pt x="30" y="119"/>
                    <a:pt x="30" y="119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8" y="164"/>
                    <a:pt x="49" y="165"/>
                    <a:pt x="50" y="166"/>
                  </a:cubicBezTo>
                  <a:cubicBezTo>
                    <a:pt x="52" y="167"/>
                    <a:pt x="53" y="167"/>
                    <a:pt x="54" y="166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7" y="157"/>
                    <a:pt x="78" y="156"/>
                    <a:pt x="79" y="155"/>
                  </a:cubicBezTo>
                  <a:cubicBezTo>
                    <a:pt x="79" y="153"/>
                    <a:pt x="79" y="152"/>
                    <a:pt x="79" y="15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6"/>
                    <a:pt x="62" y="106"/>
                    <a:pt x="62" y="106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8" y="104"/>
                    <a:pt x="99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104"/>
                    <a:pt x="99" y="103"/>
                    <a:pt x="99" y="10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121"/>
          <p:cNvGrpSpPr>
            <a:grpSpLocks noChangeAspect="1"/>
          </p:cNvGrpSpPr>
          <p:nvPr/>
        </p:nvGrpSpPr>
        <p:grpSpPr bwMode="auto">
          <a:xfrm>
            <a:off x="5380942" y="1880055"/>
            <a:ext cx="1452328" cy="1236118"/>
            <a:chOff x="515" y="3088"/>
            <a:chExt cx="665" cy="566"/>
          </a:xfrm>
          <a:solidFill>
            <a:schemeClr val="bg1"/>
          </a:solidFill>
        </p:grpSpPr>
        <p:sp>
          <p:nvSpPr>
            <p:cNvPr id="41" name="Freeform 122"/>
            <p:cNvSpPr/>
            <p:nvPr/>
          </p:nvSpPr>
          <p:spPr bwMode="auto">
            <a:xfrm>
              <a:off x="706" y="3550"/>
              <a:ext cx="283" cy="104"/>
            </a:xfrm>
            <a:custGeom>
              <a:avLst/>
              <a:gdLst>
                <a:gd name="T0" fmla="*/ 269 w 340"/>
                <a:gd name="T1" fmla="*/ 71 h 125"/>
                <a:gd name="T2" fmla="*/ 269 w 340"/>
                <a:gd name="T3" fmla="*/ 12 h 125"/>
                <a:gd name="T4" fmla="*/ 266 w 340"/>
                <a:gd name="T5" fmla="*/ 3 h 125"/>
                <a:gd name="T6" fmla="*/ 257 w 340"/>
                <a:gd name="T7" fmla="*/ 0 h 125"/>
                <a:gd name="T8" fmla="*/ 83 w 340"/>
                <a:gd name="T9" fmla="*/ 0 h 125"/>
                <a:gd name="T10" fmla="*/ 74 w 340"/>
                <a:gd name="T11" fmla="*/ 3 h 125"/>
                <a:gd name="T12" fmla="*/ 71 w 340"/>
                <a:gd name="T13" fmla="*/ 12 h 125"/>
                <a:gd name="T14" fmla="*/ 71 w 340"/>
                <a:gd name="T15" fmla="*/ 71 h 125"/>
                <a:gd name="T16" fmla="*/ 2 w 340"/>
                <a:gd name="T17" fmla="*/ 108 h 125"/>
                <a:gd name="T18" fmla="*/ 1 w 340"/>
                <a:gd name="T19" fmla="*/ 110 h 125"/>
                <a:gd name="T20" fmla="*/ 0 w 340"/>
                <a:gd name="T21" fmla="*/ 112 h 125"/>
                <a:gd name="T22" fmla="*/ 0 w 340"/>
                <a:gd name="T23" fmla="*/ 120 h 125"/>
                <a:gd name="T24" fmla="*/ 1 w 340"/>
                <a:gd name="T25" fmla="*/ 124 h 125"/>
                <a:gd name="T26" fmla="*/ 5 w 340"/>
                <a:gd name="T27" fmla="*/ 125 h 125"/>
                <a:gd name="T28" fmla="*/ 335 w 340"/>
                <a:gd name="T29" fmla="*/ 125 h 125"/>
                <a:gd name="T30" fmla="*/ 339 w 340"/>
                <a:gd name="T31" fmla="*/ 124 h 125"/>
                <a:gd name="T32" fmla="*/ 340 w 340"/>
                <a:gd name="T33" fmla="*/ 120 h 125"/>
                <a:gd name="T34" fmla="*/ 340 w 340"/>
                <a:gd name="T35" fmla="*/ 112 h 125"/>
                <a:gd name="T36" fmla="*/ 339 w 340"/>
                <a:gd name="T37" fmla="*/ 110 h 125"/>
                <a:gd name="T38" fmla="*/ 338 w 340"/>
                <a:gd name="T39" fmla="*/ 108 h 125"/>
                <a:gd name="T40" fmla="*/ 269 w 340"/>
                <a:gd name="T41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125">
                  <a:moveTo>
                    <a:pt x="269" y="71"/>
                  </a:moveTo>
                  <a:cubicBezTo>
                    <a:pt x="269" y="12"/>
                    <a:pt x="269" y="12"/>
                    <a:pt x="269" y="12"/>
                  </a:cubicBezTo>
                  <a:cubicBezTo>
                    <a:pt x="269" y="9"/>
                    <a:pt x="268" y="6"/>
                    <a:pt x="266" y="3"/>
                  </a:cubicBezTo>
                  <a:cubicBezTo>
                    <a:pt x="263" y="1"/>
                    <a:pt x="260" y="0"/>
                    <a:pt x="257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0" y="0"/>
                    <a:pt x="77" y="1"/>
                    <a:pt x="74" y="3"/>
                  </a:cubicBezTo>
                  <a:cubicBezTo>
                    <a:pt x="72" y="6"/>
                    <a:pt x="71" y="9"/>
                    <a:pt x="71" y="12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2" y="109"/>
                    <a:pt x="1" y="109"/>
                    <a:pt x="1" y="110"/>
                  </a:cubicBezTo>
                  <a:cubicBezTo>
                    <a:pt x="0" y="111"/>
                    <a:pt x="0" y="111"/>
                    <a:pt x="0" y="112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1" y="123"/>
                    <a:pt x="1" y="124"/>
                  </a:cubicBezTo>
                  <a:cubicBezTo>
                    <a:pt x="2" y="124"/>
                    <a:pt x="3" y="125"/>
                    <a:pt x="5" y="125"/>
                  </a:cubicBezTo>
                  <a:cubicBezTo>
                    <a:pt x="335" y="125"/>
                    <a:pt x="335" y="125"/>
                    <a:pt x="335" y="125"/>
                  </a:cubicBezTo>
                  <a:cubicBezTo>
                    <a:pt x="337" y="125"/>
                    <a:pt x="338" y="124"/>
                    <a:pt x="339" y="124"/>
                  </a:cubicBezTo>
                  <a:cubicBezTo>
                    <a:pt x="339" y="123"/>
                    <a:pt x="340" y="122"/>
                    <a:pt x="340" y="120"/>
                  </a:cubicBezTo>
                  <a:cubicBezTo>
                    <a:pt x="340" y="112"/>
                    <a:pt x="340" y="112"/>
                    <a:pt x="340" y="112"/>
                  </a:cubicBezTo>
                  <a:cubicBezTo>
                    <a:pt x="340" y="111"/>
                    <a:pt x="340" y="111"/>
                    <a:pt x="339" y="110"/>
                  </a:cubicBezTo>
                  <a:cubicBezTo>
                    <a:pt x="339" y="109"/>
                    <a:pt x="338" y="109"/>
                    <a:pt x="338" y="108"/>
                  </a:cubicBezTo>
                  <a:lnTo>
                    <a:pt x="26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23"/>
            <p:cNvSpPr>
              <a:spLocks noEditPoints="1"/>
            </p:cNvSpPr>
            <p:nvPr/>
          </p:nvSpPr>
          <p:spPr bwMode="auto">
            <a:xfrm>
              <a:off x="515" y="3088"/>
              <a:ext cx="665" cy="449"/>
            </a:xfrm>
            <a:custGeom>
              <a:avLst/>
              <a:gdLst>
                <a:gd name="T0" fmla="*/ 791 w 800"/>
                <a:gd name="T1" fmla="*/ 9 h 539"/>
                <a:gd name="T2" fmla="*/ 770 w 800"/>
                <a:gd name="T3" fmla="*/ 0 h 539"/>
                <a:gd name="T4" fmla="*/ 30 w 800"/>
                <a:gd name="T5" fmla="*/ 0 h 539"/>
                <a:gd name="T6" fmla="*/ 9 w 800"/>
                <a:gd name="T7" fmla="*/ 9 h 539"/>
                <a:gd name="T8" fmla="*/ 0 w 800"/>
                <a:gd name="T9" fmla="*/ 30 h 539"/>
                <a:gd name="T10" fmla="*/ 0 w 800"/>
                <a:gd name="T11" fmla="*/ 509 h 539"/>
                <a:gd name="T12" fmla="*/ 9 w 800"/>
                <a:gd name="T13" fmla="*/ 530 h 539"/>
                <a:gd name="T14" fmla="*/ 30 w 800"/>
                <a:gd name="T15" fmla="*/ 539 h 539"/>
                <a:gd name="T16" fmla="*/ 770 w 800"/>
                <a:gd name="T17" fmla="*/ 539 h 539"/>
                <a:gd name="T18" fmla="*/ 791 w 800"/>
                <a:gd name="T19" fmla="*/ 530 h 539"/>
                <a:gd name="T20" fmla="*/ 800 w 800"/>
                <a:gd name="T21" fmla="*/ 509 h 539"/>
                <a:gd name="T22" fmla="*/ 800 w 800"/>
                <a:gd name="T23" fmla="*/ 30 h 539"/>
                <a:gd name="T24" fmla="*/ 791 w 800"/>
                <a:gd name="T25" fmla="*/ 9 h 539"/>
                <a:gd name="T26" fmla="*/ 400 w 800"/>
                <a:gd name="T27" fmla="*/ 526 h 539"/>
                <a:gd name="T28" fmla="*/ 387 w 800"/>
                <a:gd name="T29" fmla="*/ 513 h 539"/>
                <a:gd name="T30" fmla="*/ 400 w 800"/>
                <a:gd name="T31" fmla="*/ 500 h 539"/>
                <a:gd name="T32" fmla="*/ 413 w 800"/>
                <a:gd name="T33" fmla="*/ 513 h 539"/>
                <a:gd name="T34" fmla="*/ 400 w 800"/>
                <a:gd name="T35" fmla="*/ 526 h 539"/>
                <a:gd name="T36" fmla="*/ 748 w 800"/>
                <a:gd name="T37" fmla="*/ 487 h 539"/>
                <a:gd name="T38" fmla="*/ 52 w 800"/>
                <a:gd name="T39" fmla="*/ 487 h 539"/>
                <a:gd name="T40" fmla="*/ 52 w 800"/>
                <a:gd name="T41" fmla="*/ 52 h 539"/>
                <a:gd name="T42" fmla="*/ 748 w 800"/>
                <a:gd name="T43" fmla="*/ 52 h 539"/>
                <a:gd name="T44" fmla="*/ 748 w 800"/>
                <a:gd name="T45" fmla="*/ 487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0" h="539">
                  <a:moveTo>
                    <a:pt x="791" y="9"/>
                  </a:moveTo>
                  <a:cubicBezTo>
                    <a:pt x="785" y="3"/>
                    <a:pt x="778" y="0"/>
                    <a:pt x="77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3"/>
                    <a:pt x="9" y="9"/>
                  </a:cubicBezTo>
                  <a:cubicBezTo>
                    <a:pt x="3" y="15"/>
                    <a:pt x="0" y="23"/>
                    <a:pt x="0" y="30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0" y="517"/>
                    <a:pt x="3" y="525"/>
                    <a:pt x="9" y="530"/>
                  </a:cubicBezTo>
                  <a:cubicBezTo>
                    <a:pt x="15" y="536"/>
                    <a:pt x="22" y="539"/>
                    <a:pt x="30" y="539"/>
                  </a:cubicBezTo>
                  <a:cubicBezTo>
                    <a:pt x="770" y="539"/>
                    <a:pt x="770" y="539"/>
                    <a:pt x="770" y="539"/>
                  </a:cubicBezTo>
                  <a:cubicBezTo>
                    <a:pt x="778" y="539"/>
                    <a:pt x="785" y="536"/>
                    <a:pt x="791" y="530"/>
                  </a:cubicBezTo>
                  <a:cubicBezTo>
                    <a:pt x="797" y="525"/>
                    <a:pt x="800" y="517"/>
                    <a:pt x="800" y="509"/>
                  </a:cubicBezTo>
                  <a:cubicBezTo>
                    <a:pt x="800" y="30"/>
                    <a:pt x="800" y="30"/>
                    <a:pt x="800" y="30"/>
                  </a:cubicBezTo>
                  <a:cubicBezTo>
                    <a:pt x="800" y="23"/>
                    <a:pt x="797" y="15"/>
                    <a:pt x="791" y="9"/>
                  </a:cubicBezTo>
                  <a:close/>
                  <a:moveTo>
                    <a:pt x="400" y="526"/>
                  </a:moveTo>
                  <a:cubicBezTo>
                    <a:pt x="393" y="526"/>
                    <a:pt x="387" y="521"/>
                    <a:pt x="387" y="513"/>
                  </a:cubicBezTo>
                  <a:cubicBezTo>
                    <a:pt x="387" y="506"/>
                    <a:pt x="393" y="500"/>
                    <a:pt x="400" y="500"/>
                  </a:cubicBezTo>
                  <a:cubicBezTo>
                    <a:pt x="407" y="500"/>
                    <a:pt x="413" y="506"/>
                    <a:pt x="413" y="513"/>
                  </a:cubicBezTo>
                  <a:cubicBezTo>
                    <a:pt x="413" y="521"/>
                    <a:pt x="407" y="526"/>
                    <a:pt x="400" y="526"/>
                  </a:cubicBezTo>
                  <a:close/>
                  <a:moveTo>
                    <a:pt x="748" y="487"/>
                  </a:moveTo>
                  <a:cubicBezTo>
                    <a:pt x="52" y="487"/>
                    <a:pt x="52" y="487"/>
                    <a:pt x="52" y="48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748" y="52"/>
                    <a:pt x="748" y="52"/>
                    <a:pt x="748" y="52"/>
                  </a:cubicBezTo>
                  <a:lnTo>
                    <a:pt x="748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24"/>
            <p:cNvSpPr/>
            <p:nvPr/>
          </p:nvSpPr>
          <p:spPr bwMode="auto">
            <a:xfrm>
              <a:off x="646" y="3459"/>
              <a:ext cx="56" cy="9"/>
            </a:xfrm>
            <a:custGeom>
              <a:avLst/>
              <a:gdLst>
                <a:gd name="T0" fmla="*/ 6 w 67"/>
                <a:gd name="T1" fmla="*/ 0 h 11"/>
                <a:gd name="T2" fmla="*/ 2 w 67"/>
                <a:gd name="T3" fmla="*/ 2 h 11"/>
                <a:gd name="T4" fmla="*/ 0 w 67"/>
                <a:gd name="T5" fmla="*/ 6 h 11"/>
                <a:gd name="T6" fmla="*/ 0 w 67"/>
                <a:gd name="T7" fmla="*/ 11 h 11"/>
                <a:gd name="T8" fmla="*/ 67 w 67"/>
                <a:gd name="T9" fmla="*/ 11 h 11"/>
                <a:gd name="T10" fmla="*/ 67 w 67"/>
                <a:gd name="T11" fmla="*/ 6 h 11"/>
                <a:gd name="T12" fmla="*/ 65 w 67"/>
                <a:gd name="T13" fmla="*/ 2 h 11"/>
                <a:gd name="T14" fmla="*/ 61 w 67"/>
                <a:gd name="T15" fmla="*/ 0 h 11"/>
                <a:gd name="T16" fmla="*/ 6 w 67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1">
                  <a:moveTo>
                    <a:pt x="6" y="0"/>
                  </a:move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1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25"/>
            <p:cNvSpPr/>
            <p:nvPr/>
          </p:nvSpPr>
          <p:spPr bwMode="auto">
            <a:xfrm>
              <a:off x="715" y="3395"/>
              <a:ext cx="55" cy="73"/>
            </a:xfrm>
            <a:custGeom>
              <a:avLst/>
              <a:gdLst>
                <a:gd name="T0" fmla="*/ 6 w 67"/>
                <a:gd name="T1" fmla="*/ 0 h 88"/>
                <a:gd name="T2" fmla="*/ 2 w 67"/>
                <a:gd name="T3" fmla="*/ 1 h 88"/>
                <a:gd name="T4" fmla="*/ 0 w 67"/>
                <a:gd name="T5" fmla="*/ 6 h 88"/>
                <a:gd name="T6" fmla="*/ 0 w 67"/>
                <a:gd name="T7" fmla="*/ 88 h 88"/>
                <a:gd name="T8" fmla="*/ 67 w 67"/>
                <a:gd name="T9" fmla="*/ 88 h 88"/>
                <a:gd name="T10" fmla="*/ 67 w 67"/>
                <a:gd name="T11" fmla="*/ 6 h 88"/>
                <a:gd name="T12" fmla="*/ 65 w 67"/>
                <a:gd name="T13" fmla="*/ 1 h 88"/>
                <a:gd name="T14" fmla="*/ 61 w 67"/>
                <a:gd name="T15" fmla="*/ 0 h 88"/>
                <a:gd name="T16" fmla="*/ 6 w 67"/>
                <a:gd name="T1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8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26"/>
            <p:cNvSpPr/>
            <p:nvPr/>
          </p:nvSpPr>
          <p:spPr bwMode="auto">
            <a:xfrm>
              <a:off x="783" y="3368"/>
              <a:ext cx="55" cy="100"/>
            </a:xfrm>
            <a:custGeom>
              <a:avLst/>
              <a:gdLst>
                <a:gd name="T0" fmla="*/ 6 w 67"/>
                <a:gd name="T1" fmla="*/ 0 h 120"/>
                <a:gd name="T2" fmla="*/ 2 w 67"/>
                <a:gd name="T3" fmla="*/ 2 h 120"/>
                <a:gd name="T4" fmla="*/ 0 w 67"/>
                <a:gd name="T5" fmla="*/ 6 h 120"/>
                <a:gd name="T6" fmla="*/ 0 w 67"/>
                <a:gd name="T7" fmla="*/ 120 h 120"/>
                <a:gd name="T8" fmla="*/ 67 w 67"/>
                <a:gd name="T9" fmla="*/ 120 h 120"/>
                <a:gd name="T10" fmla="*/ 67 w 67"/>
                <a:gd name="T11" fmla="*/ 6 h 120"/>
                <a:gd name="T12" fmla="*/ 65 w 67"/>
                <a:gd name="T13" fmla="*/ 2 h 120"/>
                <a:gd name="T14" fmla="*/ 61 w 67"/>
                <a:gd name="T15" fmla="*/ 0 h 120"/>
                <a:gd name="T16" fmla="*/ 6 w 67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0">
                  <a:moveTo>
                    <a:pt x="6" y="0"/>
                  </a:moveTo>
                  <a:cubicBezTo>
                    <a:pt x="4" y="0"/>
                    <a:pt x="3" y="0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27"/>
            <p:cNvSpPr/>
            <p:nvPr/>
          </p:nvSpPr>
          <p:spPr bwMode="auto">
            <a:xfrm>
              <a:off x="851" y="3379"/>
              <a:ext cx="56" cy="89"/>
            </a:xfrm>
            <a:custGeom>
              <a:avLst/>
              <a:gdLst>
                <a:gd name="T0" fmla="*/ 6 w 67"/>
                <a:gd name="T1" fmla="*/ 0 h 107"/>
                <a:gd name="T2" fmla="*/ 2 w 67"/>
                <a:gd name="T3" fmla="*/ 2 h 107"/>
                <a:gd name="T4" fmla="*/ 0 w 67"/>
                <a:gd name="T5" fmla="*/ 6 h 107"/>
                <a:gd name="T6" fmla="*/ 0 w 67"/>
                <a:gd name="T7" fmla="*/ 107 h 107"/>
                <a:gd name="T8" fmla="*/ 67 w 67"/>
                <a:gd name="T9" fmla="*/ 107 h 107"/>
                <a:gd name="T10" fmla="*/ 67 w 67"/>
                <a:gd name="T11" fmla="*/ 6 h 107"/>
                <a:gd name="T12" fmla="*/ 65 w 67"/>
                <a:gd name="T13" fmla="*/ 2 h 107"/>
                <a:gd name="T14" fmla="*/ 61 w 67"/>
                <a:gd name="T15" fmla="*/ 0 h 107"/>
                <a:gd name="T16" fmla="*/ 6 w 67"/>
                <a:gd name="T1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07">
                  <a:moveTo>
                    <a:pt x="6" y="0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5"/>
                    <a:pt x="66" y="3"/>
                    <a:pt x="65" y="2"/>
                  </a:cubicBezTo>
                  <a:cubicBezTo>
                    <a:pt x="64" y="0"/>
                    <a:pt x="62" y="0"/>
                    <a:pt x="6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28"/>
            <p:cNvSpPr/>
            <p:nvPr/>
          </p:nvSpPr>
          <p:spPr bwMode="auto">
            <a:xfrm>
              <a:off x="919" y="3337"/>
              <a:ext cx="56" cy="131"/>
            </a:xfrm>
            <a:custGeom>
              <a:avLst/>
              <a:gdLst>
                <a:gd name="T0" fmla="*/ 6 w 67"/>
                <a:gd name="T1" fmla="*/ 0 h 158"/>
                <a:gd name="T2" fmla="*/ 2 w 67"/>
                <a:gd name="T3" fmla="*/ 1 h 158"/>
                <a:gd name="T4" fmla="*/ 0 w 67"/>
                <a:gd name="T5" fmla="*/ 6 h 158"/>
                <a:gd name="T6" fmla="*/ 0 w 67"/>
                <a:gd name="T7" fmla="*/ 158 h 158"/>
                <a:gd name="T8" fmla="*/ 67 w 67"/>
                <a:gd name="T9" fmla="*/ 158 h 158"/>
                <a:gd name="T10" fmla="*/ 67 w 67"/>
                <a:gd name="T11" fmla="*/ 6 h 158"/>
                <a:gd name="T12" fmla="*/ 65 w 67"/>
                <a:gd name="T13" fmla="*/ 1 h 158"/>
                <a:gd name="T14" fmla="*/ 61 w 67"/>
                <a:gd name="T15" fmla="*/ 0 h 158"/>
                <a:gd name="T16" fmla="*/ 6 w 67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58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29"/>
            <p:cNvSpPr/>
            <p:nvPr/>
          </p:nvSpPr>
          <p:spPr bwMode="auto">
            <a:xfrm>
              <a:off x="987" y="3284"/>
              <a:ext cx="56" cy="184"/>
            </a:xfrm>
            <a:custGeom>
              <a:avLst/>
              <a:gdLst>
                <a:gd name="T0" fmla="*/ 6 w 67"/>
                <a:gd name="T1" fmla="*/ 0 h 222"/>
                <a:gd name="T2" fmla="*/ 2 w 67"/>
                <a:gd name="T3" fmla="*/ 1 h 222"/>
                <a:gd name="T4" fmla="*/ 0 w 67"/>
                <a:gd name="T5" fmla="*/ 6 h 222"/>
                <a:gd name="T6" fmla="*/ 0 w 67"/>
                <a:gd name="T7" fmla="*/ 222 h 222"/>
                <a:gd name="T8" fmla="*/ 67 w 67"/>
                <a:gd name="T9" fmla="*/ 222 h 222"/>
                <a:gd name="T10" fmla="*/ 67 w 67"/>
                <a:gd name="T11" fmla="*/ 6 h 222"/>
                <a:gd name="T12" fmla="*/ 65 w 67"/>
                <a:gd name="T13" fmla="*/ 1 h 222"/>
                <a:gd name="T14" fmla="*/ 61 w 67"/>
                <a:gd name="T15" fmla="*/ 0 h 222"/>
                <a:gd name="T16" fmla="*/ 6 w 67"/>
                <a:gd name="T17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22">
                  <a:moveTo>
                    <a:pt x="6" y="0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4"/>
                    <a:pt x="66" y="3"/>
                    <a:pt x="65" y="1"/>
                  </a:cubicBezTo>
                  <a:cubicBezTo>
                    <a:pt x="64" y="0"/>
                    <a:pt x="62" y="0"/>
                    <a:pt x="61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30"/>
            <p:cNvSpPr/>
            <p:nvPr/>
          </p:nvSpPr>
          <p:spPr bwMode="auto">
            <a:xfrm>
              <a:off x="610" y="3178"/>
              <a:ext cx="475" cy="289"/>
            </a:xfrm>
            <a:custGeom>
              <a:avLst/>
              <a:gdLst>
                <a:gd name="T0" fmla="*/ 572 w 572"/>
                <a:gd name="T1" fmla="*/ 7 h 347"/>
                <a:gd name="T2" fmla="*/ 571 w 572"/>
                <a:gd name="T3" fmla="*/ 2 h 347"/>
                <a:gd name="T4" fmla="*/ 567 w 572"/>
                <a:gd name="T5" fmla="*/ 1 h 347"/>
                <a:gd name="T6" fmla="*/ 500 w 572"/>
                <a:gd name="T7" fmla="*/ 20 h 347"/>
                <a:gd name="T8" fmla="*/ 497 w 572"/>
                <a:gd name="T9" fmla="*/ 23 h 347"/>
                <a:gd name="T10" fmla="*/ 498 w 572"/>
                <a:gd name="T11" fmla="*/ 27 h 347"/>
                <a:gd name="T12" fmla="*/ 506 w 572"/>
                <a:gd name="T13" fmla="*/ 37 h 347"/>
                <a:gd name="T14" fmla="*/ 302 w 572"/>
                <a:gd name="T15" fmla="*/ 196 h 347"/>
                <a:gd name="T16" fmla="*/ 190 w 572"/>
                <a:gd name="T17" fmla="*/ 148 h 347"/>
                <a:gd name="T18" fmla="*/ 2 w 572"/>
                <a:gd name="T19" fmla="*/ 327 h 347"/>
                <a:gd name="T20" fmla="*/ 0 w 572"/>
                <a:gd name="T21" fmla="*/ 331 h 347"/>
                <a:gd name="T22" fmla="*/ 2 w 572"/>
                <a:gd name="T23" fmla="*/ 336 h 347"/>
                <a:gd name="T24" fmla="*/ 10 w 572"/>
                <a:gd name="T25" fmla="*/ 345 h 347"/>
                <a:gd name="T26" fmla="*/ 15 w 572"/>
                <a:gd name="T27" fmla="*/ 347 h 347"/>
                <a:gd name="T28" fmla="*/ 19 w 572"/>
                <a:gd name="T29" fmla="*/ 345 h 347"/>
                <a:gd name="T30" fmla="*/ 195 w 572"/>
                <a:gd name="T31" fmla="*/ 178 h 347"/>
                <a:gd name="T32" fmla="*/ 306 w 572"/>
                <a:gd name="T33" fmla="*/ 225 h 347"/>
                <a:gd name="T34" fmla="*/ 521 w 572"/>
                <a:gd name="T35" fmla="*/ 57 h 347"/>
                <a:gd name="T36" fmla="*/ 529 w 572"/>
                <a:gd name="T37" fmla="*/ 68 h 347"/>
                <a:gd name="T38" fmla="*/ 533 w 572"/>
                <a:gd name="T39" fmla="*/ 69 h 347"/>
                <a:gd name="T40" fmla="*/ 536 w 572"/>
                <a:gd name="T41" fmla="*/ 67 h 347"/>
                <a:gd name="T42" fmla="*/ 572 w 572"/>
                <a:gd name="T43" fmla="*/ 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2" h="347">
                  <a:moveTo>
                    <a:pt x="572" y="7"/>
                  </a:moveTo>
                  <a:cubicBezTo>
                    <a:pt x="572" y="5"/>
                    <a:pt x="572" y="4"/>
                    <a:pt x="571" y="2"/>
                  </a:cubicBezTo>
                  <a:cubicBezTo>
                    <a:pt x="570" y="1"/>
                    <a:pt x="568" y="0"/>
                    <a:pt x="567" y="1"/>
                  </a:cubicBezTo>
                  <a:cubicBezTo>
                    <a:pt x="500" y="20"/>
                    <a:pt x="500" y="20"/>
                    <a:pt x="500" y="20"/>
                  </a:cubicBezTo>
                  <a:cubicBezTo>
                    <a:pt x="498" y="21"/>
                    <a:pt x="497" y="22"/>
                    <a:pt x="497" y="23"/>
                  </a:cubicBezTo>
                  <a:cubicBezTo>
                    <a:pt x="496" y="25"/>
                    <a:pt x="497" y="26"/>
                    <a:pt x="498" y="27"/>
                  </a:cubicBezTo>
                  <a:cubicBezTo>
                    <a:pt x="506" y="37"/>
                    <a:pt x="506" y="37"/>
                    <a:pt x="506" y="37"/>
                  </a:cubicBezTo>
                  <a:cubicBezTo>
                    <a:pt x="302" y="196"/>
                    <a:pt x="302" y="196"/>
                    <a:pt x="302" y="196"/>
                  </a:cubicBezTo>
                  <a:cubicBezTo>
                    <a:pt x="190" y="148"/>
                    <a:pt x="190" y="148"/>
                    <a:pt x="190" y="148"/>
                  </a:cubicBezTo>
                  <a:cubicBezTo>
                    <a:pt x="2" y="327"/>
                    <a:pt x="2" y="327"/>
                    <a:pt x="2" y="327"/>
                  </a:cubicBezTo>
                  <a:cubicBezTo>
                    <a:pt x="1" y="328"/>
                    <a:pt x="0" y="329"/>
                    <a:pt x="0" y="331"/>
                  </a:cubicBezTo>
                  <a:cubicBezTo>
                    <a:pt x="0" y="333"/>
                    <a:pt x="0" y="334"/>
                    <a:pt x="2" y="336"/>
                  </a:cubicBezTo>
                  <a:cubicBezTo>
                    <a:pt x="10" y="345"/>
                    <a:pt x="10" y="345"/>
                    <a:pt x="10" y="345"/>
                  </a:cubicBezTo>
                  <a:cubicBezTo>
                    <a:pt x="11" y="346"/>
                    <a:pt x="13" y="347"/>
                    <a:pt x="15" y="347"/>
                  </a:cubicBezTo>
                  <a:cubicBezTo>
                    <a:pt x="16" y="347"/>
                    <a:pt x="18" y="346"/>
                    <a:pt x="19" y="345"/>
                  </a:cubicBezTo>
                  <a:cubicBezTo>
                    <a:pt x="195" y="178"/>
                    <a:pt x="195" y="178"/>
                    <a:pt x="195" y="178"/>
                  </a:cubicBezTo>
                  <a:cubicBezTo>
                    <a:pt x="306" y="225"/>
                    <a:pt x="306" y="225"/>
                    <a:pt x="306" y="225"/>
                  </a:cubicBezTo>
                  <a:cubicBezTo>
                    <a:pt x="521" y="57"/>
                    <a:pt x="521" y="57"/>
                    <a:pt x="521" y="57"/>
                  </a:cubicBezTo>
                  <a:cubicBezTo>
                    <a:pt x="529" y="68"/>
                    <a:pt x="529" y="68"/>
                    <a:pt x="529" y="68"/>
                  </a:cubicBezTo>
                  <a:cubicBezTo>
                    <a:pt x="530" y="69"/>
                    <a:pt x="531" y="69"/>
                    <a:pt x="533" y="69"/>
                  </a:cubicBezTo>
                  <a:cubicBezTo>
                    <a:pt x="534" y="69"/>
                    <a:pt x="535" y="68"/>
                    <a:pt x="536" y="67"/>
                  </a:cubicBezTo>
                  <a:lnTo>
                    <a:pt x="57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385319" y="3652113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需求分析</a:t>
            </a:r>
          </a:p>
        </p:txBody>
      </p:sp>
      <p:sp>
        <p:nvSpPr>
          <p:cNvPr id="52" name="矩形 51"/>
          <p:cNvSpPr/>
          <p:nvPr/>
        </p:nvSpPr>
        <p:spPr>
          <a:xfrm>
            <a:off x="8530360" y="3652113"/>
            <a:ext cx="20955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系统功能分析 </a:t>
            </a:r>
          </a:p>
        </p:txBody>
      </p:sp>
      <p:sp>
        <p:nvSpPr>
          <p:cNvPr id="54" name="矩形 53"/>
          <p:cNvSpPr/>
          <p:nvPr/>
        </p:nvSpPr>
        <p:spPr>
          <a:xfrm>
            <a:off x="1586881" y="3652113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系统可行性分析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01133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6280" y="0"/>
            <a:ext cx="4239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系统总体结构图</a:t>
            </a:r>
            <a:endParaRPr lang="zh-CN" altLang="en-US" sz="3200" dirty="0" smtClean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7"/>
          <p:cNvGrpSpPr/>
          <p:nvPr/>
        </p:nvGrpSpPr>
        <p:grpSpPr>
          <a:xfrm>
            <a:off x="257207" y="196849"/>
            <a:ext cx="459073" cy="207434"/>
            <a:chOff x="764360" y="838200"/>
            <a:chExt cx="531040" cy="27093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64360" y="838200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764360" y="973667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64360" y="1109134"/>
              <a:ext cx="5310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8913" name="Object 1"/>
          <p:cNvGraphicFramePr>
            <a:graphicFrameLocks/>
          </p:cNvGraphicFramePr>
          <p:nvPr/>
        </p:nvGraphicFramePr>
        <p:xfrm>
          <a:off x="2935706" y="1106906"/>
          <a:ext cx="5954629" cy="5133473"/>
        </p:xfrm>
        <a:graphic>
          <a:graphicData uri="http://schemas.openxmlformats.org/presentationml/2006/ole">
            <p:oleObj spid="_x0000_s38913" name="Visio" r:id="rId4" imgW="5191145" imgH="4533840" progId="Visio.Drawing.15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4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541</Words>
  <Application>Microsoft Office PowerPoint</Application>
  <PresentationFormat>自定义</PresentationFormat>
  <Paragraphs>64</Paragraphs>
  <Slides>20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1</vt:lpstr>
      <vt:lpstr>Microsoft Visio 绘图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Administrator</cp:lastModifiedBy>
  <cp:revision>60</cp:revision>
  <dcterms:created xsi:type="dcterms:W3CDTF">2019-12-31T02:46:00Z</dcterms:created>
  <dcterms:modified xsi:type="dcterms:W3CDTF">2023-05-09T12:16:11Z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  <property fmtid="{D5CDD505-2E9C-101B-9397-08002B2CF9AE}" pid="3" name="ICV">
    <vt:lpwstr>C5C04EBCEAE54CC3ABB6DAC2EE57451B</vt:lpwstr>
  </property>
</Properties>
</file>